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5"/>
    <p:sldMasterId id="2147483774" r:id="rId6"/>
    <p:sldMasterId id="2147483781" r:id="rId7"/>
    <p:sldMasterId id="2147483788" r:id="rId8"/>
  </p:sldMasterIdLst>
  <p:notesMasterIdLst>
    <p:notesMasterId r:id="rId59"/>
  </p:notesMasterIdLst>
  <p:handoutMasterIdLst>
    <p:handoutMasterId r:id="rId60"/>
  </p:handoutMasterIdLst>
  <p:sldIdLst>
    <p:sldId id="436" r:id="rId9"/>
    <p:sldId id="468" r:id="rId10"/>
    <p:sldId id="533" r:id="rId11"/>
    <p:sldId id="532" r:id="rId12"/>
    <p:sldId id="485" r:id="rId13"/>
    <p:sldId id="511" r:id="rId14"/>
    <p:sldId id="473" r:id="rId15"/>
    <p:sldId id="474" r:id="rId16"/>
    <p:sldId id="408" r:id="rId17"/>
    <p:sldId id="509" r:id="rId18"/>
    <p:sldId id="510" r:id="rId19"/>
    <p:sldId id="517" r:id="rId20"/>
    <p:sldId id="515" r:id="rId21"/>
    <p:sldId id="516" r:id="rId22"/>
    <p:sldId id="407" r:id="rId23"/>
    <p:sldId id="518" r:id="rId24"/>
    <p:sldId id="448" r:id="rId25"/>
    <p:sldId id="441" r:id="rId26"/>
    <p:sldId id="512" r:id="rId27"/>
    <p:sldId id="411" r:id="rId28"/>
    <p:sldId id="519" r:id="rId29"/>
    <p:sldId id="513" r:id="rId30"/>
    <p:sldId id="520" r:id="rId31"/>
    <p:sldId id="514" r:id="rId32"/>
    <p:sldId id="525" r:id="rId33"/>
    <p:sldId id="521" r:id="rId34"/>
    <p:sldId id="494" r:id="rId35"/>
    <p:sldId id="495" r:id="rId36"/>
    <p:sldId id="497" r:id="rId37"/>
    <p:sldId id="498" r:id="rId38"/>
    <p:sldId id="499" r:id="rId39"/>
    <p:sldId id="522" r:id="rId40"/>
    <p:sldId id="526" r:id="rId41"/>
    <p:sldId id="527" r:id="rId42"/>
    <p:sldId id="528" r:id="rId43"/>
    <p:sldId id="529" r:id="rId44"/>
    <p:sldId id="503" r:id="rId45"/>
    <p:sldId id="504" r:id="rId46"/>
    <p:sldId id="505" r:id="rId47"/>
    <p:sldId id="446" r:id="rId48"/>
    <p:sldId id="507" r:id="rId49"/>
    <p:sldId id="530" r:id="rId50"/>
    <p:sldId id="444" r:id="rId51"/>
    <p:sldId id="455" r:id="rId52"/>
    <p:sldId id="456" r:id="rId53"/>
    <p:sldId id="459" r:id="rId54"/>
    <p:sldId id="463" r:id="rId55"/>
    <p:sldId id="464" r:id="rId56"/>
    <p:sldId id="466" r:id="rId57"/>
    <p:sldId id="467" r:id="rId58"/>
  </p:sldIdLst>
  <p:sldSz cx="9144000" cy="6858000" type="screen4x3"/>
  <p:notesSz cx="6858000" cy="9313863"/>
  <p:custDataLst>
    <p:tags r:id="rId61"/>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PMC" initials="U" lastIdx="3" clrIdx="0"/>
  <p:cmAuthor id="1" name="Jonathan Lucas (US - NC)" initials="JL" lastIdx="1" clrIdx="1"/>
  <p:cmAuthor id="2" name="Opest, Amy" initials="OA" lastIdx="2" clrIdx="2"/>
  <p:cmAuthor id="3" name="Rachel Scheckter" initials="RS" lastIdx="2" clrIdx="3">
    <p:extLst>
      <p:ext uri="{19B8F6BF-5375-455C-9EA6-DF929625EA0E}">
        <p15:presenceInfo xmlns:p15="http://schemas.microsoft.com/office/powerpoint/2012/main" userId="S-1-5-21-3803739944-511804359-1636214392-17840" providerId="AD"/>
      </p:ext>
    </p:extLst>
  </p:cmAuthor>
  <p:cmAuthor id="4" name="Parikh, Urvi M" initials="PUM" lastIdx="1" clrIdx="4">
    <p:extLst>
      <p:ext uri="{19B8F6BF-5375-455C-9EA6-DF929625EA0E}">
        <p15:presenceInfo xmlns:p15="http://schemas.microsoft.com/office/powerpoint/2012/main" userId="Parikh, Urvi 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92D050"/>
    <a:srgbClr val="FFFF66"/>
    <a:srgbClr val="740074"/>
    <a:srgbClr val="F0DCF0"/>
    <a:srgbClr val="FFE1FF"/>
    <a:srgbClr val="9A004D"/>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2" autoAdjust="0"/>
    <p:restoredTop sz="94964" autoAdjust="0"/>
  </p:normalViewPr>
  <p:slideViewPr>
    <p:cSldViewPr>
      <p:cViewPr varScale="1">
        <p:scale>
          <a:sx n="85" d="100"/>
          <a:sy n="85" d="100"/>
        </p:scale>
        <p:origin x="1373"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tags" Target="tags/tag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handoutMaster" Target="handoutMasters/handoutMaster1.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defTabSz="931863" eaLnBrk="1" hangingPunct="1">
              <a:defRPr sz="1200">
                <a:latin typeface="Arial" charset="0"/>
              </a:defRPr>
            </a:lvl1pPr>
          </a:lstStyle>
          <a:p>
            <a:endParaRPr lang="en-US"/>
          </a:p>
        </p:txBody>
      </p:sp>
      <p:sp>
        <p:nvSpPr>
          <p:cNvPr id="60419" name="Rectangle 3"/>
          <p:cNvSpPr>
            <a:spLocks noGrp="1" noChangeArrowheads="1"/>
          </p:cNvSpPr>
          <p:nvPr>
            <p:ph type="dt" sz="quarter" idx="1"/>
          </p:nvPr>
        </p:nvSpPr>
        <p:spPr bwMode="auto">
          <a:xfrm>
            <a:off x="3884807" y="0"/>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algn="r" defTabSz="931863" eaLnBrk="1" hangingPunct="1">
              <a:defRPr sz="1200">
                <a:latin typeface="Arial" charset="0"/>
              </a:defRPr>
            </a:lvl1pPr>
          </a:lstStyle>
          <a:p>
            <a:endParaRPr lang="en-US"/>
          </a:p>
        </p:txBody>
      </p:sp>
      <p:sp>
        <p:nvSpPr>
          <p:cNvPr id="60420" name="Rectangle 4"/>
          <p:cNvSpPr>
            <a:spLocks noGrp="1" noChangeArrowheads="1"/>
          </p:cNvSpPr>
          <p:nvPr>
            <p:ph type="ftr" sz="quarter" idx="2"/>
          </p:nvPr>
        </p:nvSpPr>
        <p:spPr bwMode="auto">
          <a:xfrm>
            <a:off x="0" y="8847215"/>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defTabSz="931863" eaLnBrk="1" hangingPunct="1">
              <a:defRPr sz="1200">
                <a:latin typeface="Arial" charset="0"/>
              </a:defRPr>
            </a:lvl1pPr>
          </a:lstStyle>
          <a:p>
            <a:endParaRPr lang="en-US"/>
          </a:p>
        </p:txBody>
      </p:sp>
      <p:sp>
        <p:nvSpPr>
          <p:cNvPr id="60421" name="Rectangle 5"/>
          <p:cNvSpPr>
            <a:spLocks noGrp="1" noChangeArrowheads="1"/>
          </p:cNvSpPr>
          <p:nvPr>
            <p:ph type="sldNum" sz="quarter" idx="3"/>
          </p:nvPr>
        </p:nvSpPr>
        <p:spPr bwMode="auto">
          <a:xfrm>
            <a:off x="3884807" y="8847215"/>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algn="r" defTabSz="931863" eaLnBrk="1" hangingPunct="1">
              <a:defRPr sz="1200">
                <a:latin typeface="Arial" charset="0"/>
              </a:defRPr>
            </a:lvl1pPr>
          </a:lstStyle>
          <a:p>
            <a:fld id="{DD931C95-467B-4A1F-BFF3-FF0BDF1B45A5}" type="slidenum">
              <a:rPr lang="en-US"/>
              <a:pPr/>
              <a:t>‹#›</a:t>
            </a:fld>
            <a:endParaRPr lang="en-US"/>
          </a:p>
        </p:txBody>
      </p:sp>
    </p:spTree>
    <p:extLst>
      <p:ext uri="{BB962C8B-B14F-4D97-AF65-F5344CB8AC3E}">
        <p14:creationId xmlns:p14="http://schemas.microsoft.com/office/powerpoint/2010/main" val="3996251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45" cy="465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807" y="0"/>
            <a:ext cx="2971645" cy="465056"/>
          </a:xfrm>
          <a:prstGeom prst="rect">
            <a:avLst/>
          </a:prstGeom>
        </p:spPr>
        <p:txBody>
          <a:bodyPr vert="horz" lIns="91440" tIns="45720" rIns="91440" bIns="45720" rtlCol="0"/>
          <a:lstStyle>
            <a:lvl1pPr algn="r">
              <a:defRPr sz="1200"/>
            </a:lvl1pPr>
          </a:lstStyle>
          <a:p>
            <a:fld id="{B952C7B8-868C-48F0-ACF3-0F448B8F976C}" type="datetimeFigureOut">
              <a:rPr lang="en-US" smtClean="0"/>
              <a:pPr/>
              <a:t>7/12/2016</a:t>
            </a:fld>
            <a:endParaRPr lang="en-US"/>
          </a:p>
        </p:txBody>
      </p:sp>
      <p:sp>
        <p:nvSpPr>
          <p:cNvPr id="4" name="Slide Image Placeholder 3"/>
          <p:cNvSpPr>
            <a:spLocks noGrp="1" noRot="1" noChangeAspect="1"/>
          </p:cNvSpPr>
          <p:nvPr>
            <p:ph type="sldImg" idx="2"/>
          </p:nvPr>
        </p:nvSpPr>
        <p:spPr>
          <a:xfrm>
            <a:off x="1101725" y="700088"/>
            <a:ext cx="4656138"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646" y="4424404"/>
            <a:ext cx="5486709" cy="419028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215"/>
            <a:ext cx="2971645" cy="46505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807" y="8847215"/>
            <a:ext cx="2971645" cy="465056"/>
          </a:xfrm>
          <a:prstGeom prst="rect">
            <a:avLst/>
          </a:prstGeom>
        </p:spPr>
        <p:txBody>
          <a:bodyPr vert="horz" lIns="91440" tIns="45720" rIns="91440" bIns="45720" rtlCol="0" anchor="b"/>
          <a:lstStyle>
            <a:lvl1pPr algn="r">
              <a:defRPr sz="1200"/>
            </a:lvl1pPr>
          </a:lstStyle>
          <a:p>
            <a:fld id="{58EA83C3-4F95-4190-8379-F5EE4652D91D}" type="slidenum">
              <a:rPr lang="en-US" smtClean="0"/>
              <a:pPr/>
              <a:t>‹#›</a:t>
            </a:fld>
            <a:endParaRPr lang="en-US"/>
          </a:p>
        </p:txBody>
      </p:sp>
    </p:spTree>
    <p:extLst>
      <p:ext uri="{BB962C8B-B14F-4D97-AF65-F5344CB8AC3E}">
        <p14:creationId xmlns:p14="http://schemas.microsoft.com/office/powerpoint/2010/main" val="338759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a:t>
            </a:fld>
            <a:endParaRPr lang="en-US"/>
          </a:p>
        </p:txBody>
      </p:sp>
    </p:spTree>
    <p:extLst>
      <p:ext uri="{BB962C8B-B14F-4D97-AF65-F5344CB8AC3E}">
        <p14:creationId xmlns:p14="http://schemas.microsoft.com/office/powerpoint/2010/main" val="2926915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9</a:t>
            </a:fld>
            <a:endParaRPr lang="en-US"/>
          </a:p>
        </p:txBody>
      </p:sp>
    </p:spTree>
    <p:extLst>
      <p:ext uri="{BB962C8B-B14F-4D97-AF65-F5344CB8AC3E}">
        <p14:creationId xmlns:p14="http://schemas.microsoft.com/office/powerpoint/2010/main" val="1373444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EA83C3-4F95-4190-8379-F5EE4652D91D}" type="slidenum">
              <a:rPr lang="en-US" smtClean="0"/>
              <a:pPr/>
              <a:t>15</a:t>
            </a:fld>
            <a:endParaRPr lang="en-US"/>
          </a:p>
        </p:txBody>
      </p:sp>
    </p:spTree>
    <p:extLst>
      <p:ext uri="{BB962C8B-B14F-4D97-AF65-F5344CB8AC3E}">
        <p14:creationId xmlns:p14="http://schemas.microsoft.com/office/powerpoint/2010/main" val="95028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20</a:t>
            </a:fld>
            <a:endParaRPr lang="en-US"/>
          </a:p>
        </p:txBody>
      </p:sp>
    </p:spTree>
    <p:extLst>
      <p:ext uri="{BB962C8B-B14F-4D97-AF65-F5344CB8AC3E}">
        <p14:creationId xmlns:p14="http://schemas.microsoft.com/office/powerpoint/2010/main" val="3209456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43</a:t>
            </a:fld>
            <a:endParaRPr lang="en-US"/>
          </a:p>
        </p:txBody>
      </p:sp>
    </p:spTree>
    <p:extLst>
      <p:ext uri="{BB962C8B-B14F-4D97-AF65-F5344CB8AC3E}">
        <p14:creationId xmlns:p14="http://schemas.microsoft.com/office/powerpoint/2010/main" val="2773541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cs typeface="Arial" charset="0"/>
              </a:defRPr>
            </a:lvl1pPr>
          </a:lstStyle>
          <a:p>
            <a:pPr>
              <a:defRPr/>
            </a:pPr>
            <a:fld id="{AD505D15-6459-436B-8728-2A2C9F528C4A}" type="slidenum">
              <a:rPr lang="en-US"/>
              <a:pPr>
                <a:defRPr/>
              </a:pPr>
              <a:t>‹#›</a:t>
            </a:fld>
            <a:endParaRPr lang="en-US"/>
          </a:p>
        </p:txBody>
      </p:sp>
      <p:sp>
        <p:nvSpPr>
          <p:cNvPr id="8" name="Text Placeholder 2"/>
          <p:cNvSpPr>
            <a:spLocks noGrp="1"/>
          </p:cNvSpPr>
          <p:nvPr>
            <p:ph type="body" sz="quarter" idx="13"/>
          </p:nvPr>
        </p:nvSpPr>
        <p:spPr>
          <a:xfrm>
            <a:off x="3962400" y="1371600"/>
            <a:ext cx="47244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057400" indent="-2286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3"/>
          <p:cNvSpPr>
            <a:spLocks noGrp="1"/>
          </p:cNvSpPr>
          <p:nvPr>
            <p:ph type="title"/>
          </p:nvPr>
        </p:nvSpPr>
        <p:spPr>
          <a:xfrm>
            <a:off x="381000" y="1371600"/>
            <a:ext cx="2743200" cy="3581400"/>
          </a:xfrm>
        </p:spPr>
        <p:txBody>
          <a:bodyPr anchor="t"/>
          <a:lstStyle>
            <a:lvl1pPr algn="r">
              <a:defRPr>
                <a:solidFill>
                  <a:schemeClr val="accent1"/>
                </a:solidFill>
              </a:defRPr>
            </a:lvl1pPr>
          </a:lstStyle>
          <a:p>
            <a:r>
              <a:rPr lang="en-US" dirty="0"/>
              <a:t>Click to edit Master title style</a:t>
            </a:r>
          </a:p>
        </p:txBody>
      </p:sp>
      <p:cxnSp>
        <p:nvCxnSpPr>
          <p:cNvPr id="10" name="Straight Connector 9"/>
          <p:cNvCxnSpPr/>
          <p:nvPr userDrawn="1"/>
        </p:nvCxnSpPr>
        <p:spPr>
          <a:xfrm rot="5400000">
            <a:off x="1440140" y="3694906"/>
            <a:ext cx="4648200" cy="1588"/>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37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4417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3483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2988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7837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013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32861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884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4740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6129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535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pitchFamily="18" charset="0"/>
                <a:cs typeface="Arial" charset="0"/>
              </a:defRPr>
            </a:lvl1pPr>
          </a:lstStyle>
          <a:p>
            <a:pPr>
              <a:defRPr/>
            </a:pPr>
            <a:fld id="{25E5E469-9E19-4C9A-A447-D3CB0C3C5AB5}" type="slidenum">
              <a:rPr lang="en-US"/>
              <a:pPr>
                <a:defRPr/>
              </a:pPr>
              <a:t>‹#›</a:t>
            </a:fld>
            <a:endParaRPr lang="en-US"/>
          </a:p>
        </p:txBody>
      </p:sp>
    </p:spTree>
    <p:extLst>
      <p:ext uri="{BB962C8B-B14F-4D97-AF65-F5344CB8AC3E}">
        <p14:creationId xmlns:p14="http://schemas.microsoft.com/office/powerpoint/2010/main" val="3022119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31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2159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939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3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930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319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33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9512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4" name="Rectangle 4"/>
          <p:cNvSpPr>
            <a:spLocks noGrp="1" noChangeArrowheads="1"/>
          </p:cNvSpPr>
          <p:nvPr>
            <p:ph type="dt" sz="half" idx="2"/>
          </p:nvPr>
        </p:nvSpPr>
        <p:spPr bwMode="auto">
          <a:xfrm>
            <a:off x="457200"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pitchFamily="34" charset="0"/>
                <a:cs typeface="+mn-cs"/>
              </a:defRPr>
            </a:lvl1pPr>
          </a:lstStyle>
          <a:p>
            <a:pPr>
              <a:defRPr/>
            </a:pPr>
            <a:endParaRPr lang="en-US"/>
          </a:p>
        </p:txBody>
      </p:sp>
      <p:sp>
        <p:nvSpPr>
          <p:cNvPr id="4096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Arial" pitchFamily="34" charset="0"/>
                <a:cs typeface="+mn-cs"/>
              </a:defRPr>
            </a:lvl1pPr>
          </a:lstStyle>
          <a:p>
            <a:pPr>
              <a:defRPr/>
            </a:pPr>
            <a:endParaRPr lang="en-US"/>
          </a:p>
        </p:txBody>
      </p:sp>
      <p:sp>
        <p:nvSpPr>
          <p:cNvPr id="40966" name="Rectangle 6"/>
          <p:cNvSpPr>
            <a:spLocks noGrp="1" noChangeArrowheads="1"/>
          </p:cNvSpPr>
          <p:nvPr>
            <p:ph type="sldNum" sz="quarter" idx="4"/>
          </p:nvPr>
        </p:nvSpPr>
        <p:spPr bwMode="auto">
          <a:xfrm>
            <a:off x="6781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pitchFamily="34" charset="0"/>
                <a:cs typeface="+mn-cs"/>
              </a:defRPr>
            </a:lvl1pPr>
          </a:lstStyle>
          <a:p>
            <a:pPr>
              <a:defRPr/>
            </a:pPr>
            <a:fld id="{0230AA6D-6674-460F-B129-5B098C941093}" type="slidenum">
              <a:rPr lang="en-US"/>
              <a:pPr>
                <a:defRPr/>
              </a:pPr>
              <a:t>‹#›</a:t>
            </a:fld>
            <a:endParaRPr lang="en-US"/>
          </a:p>
        </p:txBody>
      </p:sp>
      <p:sp>
        <p:nvSpPr>
          <p:cNvPr id="2057" name="Rectangle 9"/>
          <p:cNvSpPr>
            <a:spLocks noChangeArrowheads="1"/>
          </p:cNvSpPr>
          <p:nvPr/>
        </p:nvSpPr>
        <p:spPr bwMode="auto">
          <a:xfrm>
            <a:off x="8737600" y="152400"/>
            <a:ext cx="228600" cy="186342"/>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58" name="Rectangle 10"/>
          <p:cNvSpPr>
            <a:spLocks noChangeArrowheads="1"/>
          </p:cNvSpPr>
          <p:nvPr/>
        </p:nvSpPr>
        <p:spPr bwMode="auto">
          <a:xfrm>
            <a:off x="279400" y="152400"/>
            <a:ext cx="8455025" cy="186342"/>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59" name="Rectangle 11"/>
          <p:cNvSpPr>
            <a:spLocks noChangeArrowheads="1"/>
          </p:cNvSpPr>
          <p:nvPr/>
        </p:nvSpPr>
        <p:spPr bwMode="auto">
          <a:xfrm>
            <a:off x="279400" y="338742"/>
            <a:ext cx="8455025" cy="113090"/>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60" name="Rectangle 12"/>
          <p:cNvSpPr>
            <a:spLocks noChangeArrowheads="1"/>
          </p:cNvSpPr>
          <p:nvPr/>
        </p:nvSpPr>
        <p:spPr bwMode="auto">
          <a:xfrm>
            <a:off x="8737600" y="338742"/>
            <a:ext cx="228600" cy="110520"/>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pic>
        <p:nvPicPr>
          <p:cNvPr id="13" name="Picture 12" descr="MTN LOGO_F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96000"/>
            <a:ext cx="11699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524937"/>
      </p:ext>
    </p:extLst>
  </p:cSld>
  <p:clrMap bg1="lt1" tx1="dk1" bg2="lt2" tx2="dk2" accent1="accent1" accent2="accent2" accent3="accent3" accent4="accent4" accent5="accent5" accent6="accent6" hlink="hlink" folHlink="folHlink"/>
  <p:sldLayoutIdLst>
    <p:sldLayoutId id="2147483715" r:id="rId1"/>
    <p:sldLayoutId id="2147483716" r:id="rId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7/12/2016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282182069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7/12/2016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39933489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7/12/2016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95592052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24.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28.emf"/><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hyperlink" Target="mailto:mtnvirology@mtnstopshiv.org"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www.mtnstopshiv.org/node/7334" TargetMode="External"/><Relationship Id="rId2" Type="http://schemas.openxmlformats.org/officeDocument/2006/relationships/hyperlink" Target="mailto:mtnvirology@mtnstopshiv.org" TargetMode="External"/><Relationship Id="rId1" Type="http://schemas.openxmlformats.org/officeDocument/2006/relationships/slideLayout" Target="../slideLayouts/slideLayout4.xml"/><Relationship Id="rId6" Type="http://schemas.openxmlformats.org/officeDocument/2006/relationships/hyperlink" Target="mailto:elivant@mwri.magee.edu" TargetMode="External"/><Relationship Id="rId5" Type="http://schemas.openxmlformats.org/officeDocument/2006/relationships/hyperlink" Target="mailto:amo45@pitt.edu" TargetMode="External"/><Relationship Id="rId4" Type="http://schemas.openxmlformats.org/officeDocument/2006/relationships/hyperlink" Target="mailto:ump3@pitt.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2.xml"/><Relationship Id="rId5" Type="http://schemas.openxmlformats.org/officeDocument/2006/relationships/image" Target="../media/image13.emf"/><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609600" y="1828800"/>
            <a:ext cx="8001000" cy="1754326"/>
          </a:xfrm>
        </p:spPr>
        <p:txBody>
          <a:bodyPr wrap="square" anchor="t" anchorCtr="1">
            <a:spAutoFit/>
          </a:bodyPr>
          <a:lstStyle/>
          <a:p>
            <a:r>
              <a:rPr lang="en-US" sz="5400" b="1" dirty="0"/>
              <a:t>MTN-025 (HOPE) Training</a:t>
            </a:r>
            <a:br>
              <a:rPr lang="en-US" sz="5400" b="1" dirty="0"/>
            </a:br>
            <a:r>
              <a:rPr lang="en-US" sz="5400" b="1" dirty="0"/>
              <a:t>Laboratory: HIV Testing</a:t>
            </a:r>
            <a:endParaRPr lang="en-US" b="1" dirty="0"/>
          </a:p>
        </p:txBody>
      </p:sp>
      <p:sp>
        <p:nvSpPr>
          <p:cNvPr id="4" name="Subtitle 1"/>
          <p:cNvSpPr>
            <a:spLocks noGrp="1"/>
          </p:cNvSpPr>
          <p:nvPr>
            <p:ph type="subTitle" idx="1"/>
          </p:nvPr>
        </p:nvSpPr>
        <p:spPr>
          <a:xfrm>
            <a:off x="847725" y="4284663"/>
            <a:ext cx="7607300" cy="2074414"/>
          </a:xfrm>
        </p:spPr>
        <p:txBody>
          <a:bodyPr>
            <a:spAutoFit/>
          </a:bodyPr>
          <a:lstStyle/>
          <a:p>
            <a:r>
              <a:rPr lang="en-US" sz="2800" dirty="0">
                <a:solidFill>
                  <a:schemeClr val="tx1"/>
                </a:solidFill>
              </a:rPr>
              <a:t>Urvi Parikh, PhD.</a:t>
            </a:r>
          </a:p>
          <a:p>
            <a:r>
              <a:rPr lang="en-US" sz="2800" dirty="0">
                <a:solidFill>
                  <a:schemeClr val="tx1"/>
                </a:solidFill>
              </a:rPr>
              <a:t>Associate Director, MTN Virology Core Lab</a:t>
            </a:r>
          </a:p>
          <a:p>
            <a:pPr eaLnBrk="1" hangingPunct="1"/>
            <a:r>
              <a:rPr lang="en-US" altLang="en-US" sz="2800" dirty="0">
                <a:solidFill>
                  <a:schemeClr val="tx1"/>
                </a:solidFill>
              </a:rPr>
              <a:t>University of Pittsburgh</a:t>
            </a:r>
          </a:p>
          <a:p>
            <a:pPr eaLnBrk="1" hangingPunct="1"/>
            <a:r>
              <a:rPr lang="en-US" altLang="en-US" sz="2800" dirty="0">
                <a:solidFill>
                  <a:schemeClr val="tx1"/>
                </a:solidFill>
              </a:rPr>
              <a:t>Pittsburgh, PA</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0" y="155703"/>
            <a:ext cx="4068423" cy="1403606"/>
          </a:xfrm>
          <a:prstGeom prst="rect">
            <a:avLst/>
          </a:prstGeom>
        </p:spPr>
      </p:pic>
    </p:spTree>
    <p:extLst>
      <p:ext uri="{BB962C8B-B14F-4D97-AF65-F5344CB8AC3E}">
        <p14:creationId xmlns:p14="http://schemas.microsoft.com/office/powerpoint/2010/main" val="2689978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baseline="30000" dirty="0"/>
              <a:t>th</a:t>
            </a:r>
            <a:r>
              <a:rPr lang="en-US" dirty="0"/>
              <a:t> Generation Rapid Test Kits</a:t>
            </a:r>
          </a:p>
        </p:txBody>
      </p:sp>
      <p:pic>
        <p:nvPicPr>
          <p:cNvPr id="3" name="Picture 2"/>
          <p:cNvPicPr>
            <a:picLocks noChangeAspect="1"/>
          </p:cNvPicPr>
          <p:nvPr/>
        </p:nvPicPr>
        <p:blipFill>
          <a:blip r:embed="rId2"/>
          <a:stretch>
            <a:fillRect/>
          </a:stretch>
        </p:blipFill>
        <p:spPr>
          <a:xfrm>
            <a:off x="228600" y="1676400"/>
            <a:ext cx="3562350" cy="1638300"/>
          </a:xfrm>
          <a:prstGeom prst="rect">
            <a:avLst/>
          </a:prstGeom>
        </p:spPr>
      </p:pic>
      <p:pic>
        <p:nvPicPr>
          <p:cNvPr id="4" name="Picture 3"/>
          <p:cNvPicPr>
            <a:picLocks noChangeAspect="1"/>
          </p:cNvPicPr>
          <p:nvPr/>
        </p:nvPicPr>
        <p:blipFill>
          <a:blip r:embed="rId2"/>
          <a:stretch>
            <a:fillRect/>
          </a:stretch>
        </p:blipFill>
        <p:spPr>
          <a:xfrm>
            <a:off x="5544961" y="5105400"/>
            <a:ext cx="3562350" cy="1638300"/>
          </a:xfrm>
          <a:prstGeom prst="rect">
            <a:avLst/>
          </a:prstGeom>
        </p:spPr>
      </p:pic>
      <p:sp>
        <p:nvSpPr>
          <p:cNvPr id="5" name="TextBox 4"/>
          <p:cNvSpPr txBox="1"/>
          <p:nvPr/>
        </p:nvSpPr>
        <p:spPr>
          <a:xfrm>
            <a:off x="457200" y="3573462"/>
            <a:ext cx="8077200" cy="1200329"/>
          </a:xfrm>
          <a:prstGeom prst="rect">
            <a:avLst/>
          </a:prstGeom>
          <a:noFill/>
        </p:spPr>
        <p:txBody>
          <a:bodyPr wrap="square" rtlCol="0">
            <a:spAutoFit/>
          </a:bodyPr>
          <a:lstStyle/>
          <a:p>
            <a:pPr algn="ctr"/>
            <a:r>
              <a:rPr lang="en-US" sz="3600" b="1" dirty="0">
                <a:solidFill>
                  <a:schemeClr val="accent2"/>
                </a:solidFill>
                <a:latin typeface="Stencil" panose="040409050D0802020404" pitchFamily="82" charset="0"/>
              </a:rPr>
              <a:t>MAKE SURE YOU ARE USING THE CORRECT 4</a:t>
            </a:r>
            <a:r>
              <a:rPr lang="en-US" sz="3600" b="1" baseline="30000" dirty="0">
                <a:solidFill>
                  <a:schemeClr val="accent2"/>
                </a:solidFill>
                <a:latin typeface="Stencil" panose="040409050D0802020404" pitchFamily="82" charset="0"/>
              </a:rPr>
              <a:t>TH</a:t>
            </a:r>
            <a:r>
              <a:rPr lang="en-US" sz="3600" b="1" dirty="0">
                <a:solidFill>
                  <a:schemeClr val="accent2"/>
                </a:solidFill>
                <a:latin typeface="Stencil" panose="040409050D0802020404" pitchFamily="82" charset="0"/>
              </a:rPr>
              <a:t> GEN RAPID TEST KIT !</a:t>
            </a:r>
          </a:p>
        </p:txBody>
      </p:sp>
    </p:spTree>
    <p:extLst>
      <p:ext uri="{BB962C8B-B14F-4D97-AF65-F5344CB8AC3E}">
        <p14:creationId xmlns:p14="http://schemas.microsoft.com/office/powerpoint/2010/main" val="1269108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2"/>
          <a:stretch>
            <a:fillRect/>
          </a:stretch>
        </p:blipFill>
        <p:spPr>
          <a:xfrm>
            <a:off x="685800" y="1691548"/>
            <a:ext cx="4616971" cy="4572000"/>
          </a:xfrm>
          <a:prstGeom prst="rect">
            <a:avLst/>
          </a:prstGeom>
        </p:spPr>
      </p:pic>
      <p:sp>
        <p:nvSpPr>
          <p:cNvPr id="31" name="TextBox 30"/>
          <p:cNvSpPr txBox="1"/>
          <p:nvPr/>
        </p:nvSpPr>
        <p:spPr>
          <a:xfrm>
            <a:off x="5652247" y="2699450"/>
            <a:ext cx="3505200" cy="3416320"/>
          </a:xfrm>
          <a:prstGeom prst="rect">
            <a:avLst/>
          </a:prstGeom>
          <a:noFill/>
        </p:spPr>
        <p:txBody>
          <a:bodyPr wrap="square" rtlCol="0">
            <a:spAutoFit/>
          </a:bodyPr>
          <a:lstStyle/>
          <a:p>
            <a:r>
              <a:rPr lang="en-US" sz="2400" b="1" dirty="0">
                <a:latin typeface="+mj-lt"/>
              </a:rPr>
              <a:t>There is a significant difference in ability to detect acute infection with the Determine Ag/Ab kit compared to the Combo kit</a:t>
            </a:r>
          </a:p>
          <a:p>
            <a:endParaRPr lang="en-US" sz="2400" b="1" dirty="0">
              <a:latin typeface="+mj-lt"/>
            </a:endParaRPr>
          </a:p>
          <a:p>
            <a:r>
              <a:rPr lang="en-US" sz="2400" b="1" dirty="0">
                <a:solidFill>
                  <a:srgbClr val="FF0000"/>
                </a:solidFill>
                <a:latin typeface="+mj-lt"/>
              </a:rPr>
              <a:t>All 4</a:t>
            </a:r>
            <a:r>
              <a:rPr lang="en-US" sz="2400" b="1" baseline="30000" dirty="0">
                <a:solidFill>
                  <a:srgbClr val="FF0000"/>
                </a:solidFill>
                <a:latin typeface="+mj-lt"/>
              </a:rPr>
              <a:t>th</a:t>
            </a:r>
            <a:r>
              <a:rPr lang="en-US" sz="2400" b="1" dirty="0">
                <a:solidFill>
                  <a:srgbClr val="FF0000"/>
                </a:solidFill>
                <a:latin typeface="+mj-lt"/>
              </a:rPr>
              <a:t> gen rapid kits are not the same.</a:t>
            </a:r>
          </a:p>
        </p:txBody>
      </p:sp>
      <p:sp>
        <p:nvSpPr>
          <p:cNvPr id="34" name="TextBox 33"/>
          <p:cNvSpPr txBox="1"/>
          <p:nvPr/>
        </p:nvSpPr>
        <p:spPr>
          <a:xfrm>
            <a:off x="3810000" y="6515496"/>
            <a:ext cx="1309974" cy="276999"/>
          </a:xfrm>
          <a:prstGeom prst="rect">
            <a:avLst/>
          </a:prstGeom>
          <a:noFill/>
        </p:spPr>
        <p:txBody>
          <a:bodyPr wrap="none" rtlCol="0">
            <a:spAutoFit/>
          </a:bodyPr>
          <a:lstStyle/>
          <a:p>
            <a:r>
              <a:rPr lang="en-US" sz="1200" dirty="0" err="1">
                <a:latin typeface="+mj-lt"/>
              </a:rPr>
              <a:t>Livant</a:t>
            </a:r>
            <a:r>
              <a:rPr lang="en-US" sz="1200" dirty="0">
                <a:latin typeface="+mj-lt"/>
              </a:rPr>
              <a:t>, CROI 2016</a:t>
            </a:r>
          </a:p>
        </p:txBody>
      </p:sp>
      <p:sp>
        <p:nvSpPr>
          <p:cNvPr id="35" name="TextBox 18"/>
          <p:cNvSpPr txBox="1"/>
          <p:nvPr/>
        </p:nvSpPr>
        <p:spPr>
          <a:xfrm rot="16200000">
            <a:off x="-392183" y="3684335"/>
            <a:ext cx="1763624" cy="338554"/>
          </a:xfrm>
          <a:prstGeom prst="rect">
            <a:avLst/>
          </a:prstGeom>
          <a:noFill/>
        </p:spPr>
        <p:txBody>
          <a:bodyPr wrap="none" rtlCol="0">
            <a:spAutoFit/>
          </a:bodyPr>
          <a:lstStyle>
            <a:defPPr>
              <a:defRPr lang="en-US"/>
            </a:defPPr>
            <a:lvl1pPr algn="l" rtl="0" eaLnBrk="0" fontAlgn="base" hangingPunct="0">
              <a:spcBef>
                <a:spcPct val="0"/>
              </a:spcBef>
              <a:spcAft>
                <a:spcPct val="0"/>
              </a:spcAft>
              <a:defRPr sz="20700" kern="1200">
                <a:solidFill>
                  <a:schemeClr val="tx1"/>
                </a:solidFill>
                <a:latin typeface="Arial" charset="0"/>
                <a:ea typeface="+mn-ea"/>
                <a:cs typeface="+mn-cs"/>
              </a:defRPr>
            </a:lvl1pPr>
            <a:lvl2pPr marL="457168" algn="l" rtl="0" eaLnBrk="0" fontAlgn="base" hangingPunct="0">
              <a:spcBef>
                <a:spcPct val="0"/>
              </a:spcBef>
              <a:spcAft>
                <a:spcPct val="0"/>
              </a:spcAft>
              <a:defRPr sz="20700" kern="1200">
                <a:solidFill>
                  <a:schemeClr val="tx1"/>
                </a:solidFill>
                <a:latin typeface="Arial" charset="0"/>
                <a:ea typeface="+mn-ea"/>
                <a:cs typeface="+mn-cs"/>
              </a:defRPr>
            </a:lvl2pPr>
            <a:lvl3pPr marL="914337" algn="l" rtl="0" eaLnBrk="0" fontAlgn="base" hangingPunct="0">
              <a:spcBef>
                <a:spcPct val="0"/>
              </a:spcBef>
              <a:spcAft>
                <a:spcPct val="0"/>
              </a:spcAft>
              <a:defRPr sz="20700" kern="1200">
                <a:solidFill>
                  <a:schemeClr val="tx1"/>
                </a:solidFill>
                <a:latin typeface="Arial" charset="0"/>
                <a:ea typeface="+mn-ea"/>
                <a:cs typeface="+mn-cs"/>
              </a:defRPr>
            </a:lvl3pPr>
            <a:lvl4pPr marL="1371505" algn="l" rtl="0" eaLnBrk="0" fontAlgn="base" hangingPunct="0">
              <a:spcBef>
                <a:spcPct val="0"/>
              </a:spcBef>
              <a:spcAft>
                <a:spcPct val="0"/>
              </a:spcAft>
              <a:defRPr sz="20700" kern="1200">
                <a:solidFill>
                  <a:schemeClr val="tx1"/>
                </a:solidFill>
                <a:latin typeface="Arial" charset="0"/>
                <a:ea typeface="+mn-ea"/>
                <a:cs typeface="+mn-cs"/>
              </a:defRPr>
            </a:lvl4pPr>
            <a:lvl5pPr marL="1828673" algn="l" rtl="0" eaLnBrk="0" fontAlgn="base" hangingPunct="0">
              <a:spcBef>
                <a:spcPct val="0"/>
              </a:spcBef>
              <a:spcAft>
                <a:spcPct val="0"/>
              </a:spcAft>
              <a:defRPr sz="20700" kern="1200">
                <a:solidFill>
                  <a:schemeClr val="tx1"/>
                </a:solidFill>
                <a:latin typeface="Arial" charset="0"/>
                <a:ea typeface="+mn-ea"/>
                <a:cs typeface="+mn-cs"/>
              </a:defRPr>
            </a:lvl5pPr>
            <a:lvl6pPr marL="2285842" algn="l" defTabSz="914337" rtl="0" eaLnBrk="1" latinLnBrk="0" hangingPunct="1">
              <a:defRPr sz="20700" kern="1200">
                <a:solidFill>
                  <a:schemeClr val="tx1"/>
                </a:solidFill>
                <a:latin typeface="Arial" charset="0"/>
                <a:ea typeface="+mn-ea"/>
                <a:cs typeface="+mn-cs"/>
              </a:defRPr>
            </a:lvl6pPr>
            <a:lvl7pPr marL="2743010" algn="l" defTabSz="914337" rtl="0" eaLnBrk="1" latinLnBrk="0" hangingPunct="1">
              <a:defRPr sz="20700" kern="1200">
                <a:solidFill>
                  <a:schemeClr val="tx1"/>
                </a:solidFill>
                <a:latin typeface="Arial" charset="0"/>
                <a:ea typeface="+mn-ea"/>
                <a:cs typeface="+mn-cs"/>
              </a:defRPr>
            </a:lvl7pPr>
            <a:lvl8pPr marL="3200179" algn="l" defTabSz="914337" rtl="0" eaLnBrk="1" latinLnBrk="0" hangingPunct="1">
              <a:defRPr sz="20700" kern="1200">
                <a:solidFill>
                  <a:schemeClr val="tx1"/>
                </a:solidFill>
                <a:latin typeface="Arial" charset="0"/>
                <a:ea typeface="+mn-ea"/>
                <a:cs typeface="+mn-cs"/>
              </a:defRPr>
            </a:lvl8pPr>
            <a:lvl9pPr marL="3657347" algn="l" defTabSz="914337" rtl="0" eaLnBrk="1" latinLnBrk="0" hangingPunct="1">
              <a:defRPr sz="20700" kern="1200">
                <a:solidFill>
                  <a:schemeClr val="tx1"/>
                </a:solidFill>
                <a:latin typeface="Arial" charset="0"/>
                <a:ea typeface="+mn-ea"/>
                <a:cs typeface="+mn-cs"/>
              </a:defRPr>
            </a:lvl9pPr>
          </a:lstStyle>
          <a:p>
            <a:r>
              <a:rPr lang="en-US" sz="1600" cap="small" dirty="0">
                <a:solidFill>
                  <a:schemeClr val="tx1">
                    <a:lumMod val="75000"/>
                    <a:lumOff val="25000"/>
                  </a:schemeClr>
                </a:solidFill>
              </a:rPr>
              <a:t>Number</a:t>
            </a:r>
            <a:r>
              <a:rPr lang="en-US" sz="1600" cap="small" dirty="0">
                <a:solidFill>
                  <a:schemeClr val="tx1">
                    <a:lumMod val="65000"/>
                    <a:lumOff val="35000"/>
                  </a:schemeClr>
                </a:solidFill>
              </a:rPr>
              <a:t> Positive</a:t>
            </a:r>
          </a:p>
        </p:txBody>
      </p:sp>
      <p:sp>
        <p:nvSpPr>
          <p:cNvPr id="37" name="Rectangle 36"/>
          <p:cNvSpPr/>
          <p:nvPr/>
        </p:nvSpPr>
        <p:spPr>
          <a:xfrm>
            <a:off x="1828800" y="1669586"/>
            <a:ext cx="2514600" cy="311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148"/>
          <p:cNvSpPr txBox="1"/>
          <p:nvPr/>
        </p:nvSpPr>
        <p:spPr>
          <a:xfrm>
            <a:off x="1066800" y="1612680"/>
            <a:ext cx="6248400" cy="707886"/>
          </a:xfrm>
          <a:prstGeom prst="rect">
            <a:avLst/>
          </a:prstGeom>
          <a:noFill/>
        </p:spPr>
        <p:txBody>
          <a:bodyPr wrap="square" rtlCol="0">
            <a:spAutoFit/>
          </a:bodyPr>
          <a:lstStyle>
            <a:defPPr>
              <a:defRPr lang="en-US"/>
            </a:defPPr>
            <a:lvl1pPr algn="l" rtl="0" eaLnBrk="0" fontAlgn="base" hangingPunct="0">
              <a:spcBef>
                <a:spcPct val="0"/>
              </a:spcBef>
              <a:spcAft>
                <a:spcPct val="0"/>
              </a:spcAft>
              <a:defRPr sz="20700" kern="1200">
                <a:solidFill>
                  <a:schemeClr val="tx1"/>
                </a:solidFill>
                <a:latin typeface="Arial" charset="0"/>
                <a:ea typeface="+mn-ea"/>
                <a:cs typeface="+mn-cs"/>
              </a:defRPr>
            </a:lvl1pPr>
            <a:lvl2pPr marL="457168" algn="l" rtl="0" eaLnBrk="0" fontAlgn="base" hangingPunct="0">
              <a:spcBef>
                <a:spcPct val="0"/>
              </a:spcBef>
              <a:spcAft>
                <a:spcPct val="0"/>
              </a:spcAft>
              <a:defRPr sz="20700" kern="1200">
                <a:solidFill>
                  <a:schemeClr val="tx1"/>
                </a:solidFill>
                <a:latin typeface="Arial" charset="0"/>
                <a:ea typeface="+mn-ea"/>
                <a:cs typeface="+mn-cs"/>
              </a:defRPr>
            </a:lvl2pPr>
            <a:lvl3pPr marL="914337" algn="l" rtl="0" eaLnBrk="0" fontAlgn="base" hangingPunct="0">
              <a:spcBef>
                <a:spcPct val="0"/>
              </a:spcBef>
              <a:spcAft>
                <a:spcPct val="0"/>
              </a:spcAft>
              <a:defRPr sz="20700" kern="1200">
                <a:solidFill>
                  <a:schemeClr val="tx1"/>
                </a:solidFill>
                <a:latin typeface="Arial" charset="0"/>
                <a:ea typeface="+mn-ea"/>
                <a:cs typeface="+mn-cs"/>
              </a:defRPr>
            </a:lvl3pPr>
            <a:lvl4pPr marL="1371505" algn="l" rtl="0" eaLnBrk="0" fontAlgn="base" hangingPunct="0">
              <a:spcBef>
                <a:spcPct val="0"/>
              </a:spcBef>
              <a:spcAft>
                <a:spcPct val="0"/>
              </a:spcAft>
              <a:defRPr sz="20700" kern="1200">
                <a:solidFill>
                  <a:schemeClr val="tx1"/>
                </a:solidFill>
                <a:latin typeface="Arial" charset="0"/>
                <a:ea typeface="+mn-ea"/>
                <a:cs typeface="+mn-cs"/>
              </a:defRPr>
            </a:lvl4pPr>
            <a:lvl5pPr marL="1828673" algn="l" rtl="0" eaLnBrk="0" fontAlgn="base" hangingPunct="0">
              <a:spcBef>
                <a:spcPct val="0"/>
              </a:spcBef>
              <a:spcAft>
                <a:spcPct val="0"/>
              </a:spcAft>
              <a:defRPr sz="20700" kern="1200">
                <a:solidFill>
                  <a:schemeClr val="tx1"/>
                </a:solidFill>
                <a:latin typeface="Arial" charset="0"/>
                <a:ea typeface="+mn-ea"/>
                <a:cs typeface="+mn-cs"/>
              </a:defRPr>
            </a:lvl5pPr>
            <a:lvl6pPr marL="2285842" algn="l" defTabSz="914337" rtl="0" eaLnBrk="1" latinLnBrk="0" hangingPunct="1">
              <a:defRPr sz="20700" kern="1200">
                <a:solidFill>
                  <a:schemeClr val="tx1"/>
                </a:solidFill>
                <a:latin typeface="Arial" charset="0"/>
                <a:ea typeface="+mn-ea"/>
                <a:cs typeface="+mn-cs"/>
              </a:defRPr>
            </a:lvl6pPr>
            <a:lvl7pPr marL="2743010" algn="l" defTabSz="914337" rtl="0" eaLnBrk="1" latinLnBrk="0" hangingPunct="1">
              <a:defRPr sz="20700" kern="1200">
                <a:solidFill>
                  <a:schemeClr val="tx1"/>
                </a:solidFill>
                <a:latin typeface="Arial" charset="0"/>
                <a:ea typeface="+mn-ea"/>
                <a:cs typeface="+mn-cs"/>
              </a:defRPr>
            </a:lvl7pPr>
            <a:lvl8pPr marL="3200179" algn="l" defTabSz="914337" rtl="0" eaLnBrk="1" latinLnBrk="0" hangingPunct="1">
              <a:defRPr sz="20700" kern="1200">
                <a:solidFill>
                  <a:schemeClr val="tx1"/>
                </a:solidFill>
                <a:latin typeface="Arial" charset="0"/>
                <a:ea typeface="+mn-ea"/>
                <a:cs typeface="+mn-cs"/>
              </a:defRPr>
            </a:lvl8pPr>
            <a:lvl9pPr marL="3657347" algn="l" defTabSz="914337" rtl="0" eaLnBrk="1" latinLnBrk="0" hangingPunct="1">
              <a:defRPr sz="20700" kern="1200">
                <a:solidFill>
                  <a:schemeClr val="tx1"/>
                </a:solidFill>
                <a:latin typeface="Arial" charset="0"/>
                <a:ea typeface="+mn-ea"/>
                <a:cs typeface="+mn-cs"/>
              </a:defRPr>
            </a:lvl9pPr>
          </a:lstStyle>
          <a:p>
            <a:r>
              <a:rPr lang="en-US" sz="2000" b="1" dirty="0">
                <a:latin typeface="Calibri" panose="020F0502020204030204" pitchFamily="34" charset="0"/>
              </a:rPr>
              <a:t>Proportion of RNA Positive/3</a:t>
            </a:r>
            <a:r>
              <a:rPr lang="en-US" sz="2000" b="1" baseline="30000" dirty="0">
                <a:latin typeface="Calibri" panose="020F0502020204030204" pitchFamily="34" charset="0"/>
              </a:rPr>
              <a:t>rd</a:t>
            </a:r>
            <a:r>
              <a:rPr lang="en-US" sz="2000" b="1" dirty="0">
                <a:latin typeface="Calibri" panose="020F0502020204030204" pitchFamily="34" charset="0"/>
              </a:rPr>
              <a:t> Gen Rapid </a:t>
            </a:r>
            <a:r>
              <a:rPr lang="en-US" sz="2000" b="1" dirty="0" err="1">
                <a:latin typeface="Calibri" panose="020F0502020204030204" pitchFamily="34" charset="0"/>
              </a:rPr>
              <a:t>Neg</a:t>
            </a:r>
            <a:r>
              <a:rPr lang="en-US" sz="2000" b="1" dirty="0">
                <a:latin typeface="Calibri" panose="020F0502020204030204" pitchFamily="34" charset="0"/>
              </a:rPr>
              <a:t> Samples Detected as HIV Positive by 4</a:t>
            </a:r>
            <a:r>
              <a:rPr lang="en-US" sz="2000" b="1" baseline="30000" dirty="0">
                <a:latin typeface="Calibri" panose="020F0502020204030204" pitchFamily="34" charset="0"/>
              </a:rPr>
              <a:t>th</a:t>
            </a:r>
            <a:r>
              <a:rPr lang="en-US" sz="2000" b="1" dirty="0">
                <a:latin typeface="Calibri" panose="020F0502020204030204" pitchFamily="34" charset="0"/>
              </a:rPr>
              <a:t> Gen Rapid Tests</a:t>
            </a:r>
          </a:p>
        </p:txBody>
      </p:sp>
      <p:sp>
        <p:nvSpPr>
          <p:cNvPr id="38" name="Title 1"/>
          <p:cNvSpPr>
            <a:spLocks noGrp="1"/>
          </p:cNvSpPr>
          <p:nvPr>
            <p:ph type="title"/>
          </p:nvPr>
        </p:nvSpPr>
        <p:spPr/>
        <p:txBody>
          <a:bodyPr/>
          <a:lstStyle/>
          <a:p>
            <a:r>
              <a:rPr lang="en-US" dirty="0"/>
              <a:t>4</a:t>
            </a:r>
            <a:r>
              <a:rPr lang="en-US" baseline="30000" dirty="0"/>
              <a:t>th</a:t>
            </a:r>
            <a:r>
              <a:rPr lang="en-US" dirty="0"/>
              <a:t> Generation Rapid Test Kits</a:t>
            </a:r>
          </a:p>
        </p:txBody>
      </p:sp>
    </p:spTree>
    <p:extLst>
      <p:ext uri="{BB962C8B-B14F-4D97-AF65-F5344CB8AC3E}">
        <p14:creationId xmlns:p14="http://schemas.microsoft.com/office/powerpoint/2010/main" val="2156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baseline="30000" dirty="0"/>
              <a:t>th</a:t>
            </a:r>
            <a:r>
              <a:rPr lang="en-US" dirty="0"/>
              <a:t> Generation Rapid Test Kits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4294" b="14233"/>
          <a:stretch/>
        </p:blipFill>
        <p:spPr>
          <a:xfrm>
            <a:off x="228600" y="2057401"/>
            <a:ext cx="3200400" cy="1524000"/>
          </a:xfrm>
          <a:prstGeom prst="rect">
            <a:avLst/>
          </a:prstGeom>
        </p:spPr>
      </p:pic>
      <p:pic>
        <p:nvPicPr>
          <p:cNvPr id="4" name="Picture 3"/>
          <p:cNvPicPr>
            <a:picLocks noChangeAspect="1"/>
          </p:cNvPicPr>
          <p:nvPr/>
        </p:nvPicPr>
        <p:blipFill>
          <a:blip r:embed="rId3"/>
          <a:stretch>
            <a:fillRect/>
          </a:stretch>
        </p:blipFill>
        <p:spPr>
          <a:xfrm>
            <a:off x="304800" y="3884867"/>
            <a:ext cx="3167501" cy="1470948"/>
          </a:xfrm>
          <a:prstGeom prst="rect">
            <a:avLst/>
          </a:prstGeom>
        </p:spPr>
      </p:pic>
      <p:sp>
        <p:nvSpPr>
          <p:cNvPr id="5" name="TextBox 4"/>
          <p:cNvSpPr txBox="1"/>
          <p:nvPr/>
        </p:nvSpPr>
        <p:spPr>
          <a:xfrm>
            <a:off x="3548501" y="2438400"/>
            <a:ext cx="4358886" cy="2831544"/>
          </a:xfrm>
          <a:prstGeom prst="rect">
            <a:avLst/>
          </a:prstGeom>
          <a:noFill/>
        </p:spPr>
        <p:txBody>
          <a:bodyPr wrap="none" rtlCol="0">
            <a:spAutoFit/>
          </a:bodyPr>
          <a:lstStyle/>
          <a:p>
            <a:r>
              <a:rPr lang="en-US" sz="2000" b="1" dirty="0" err="1">
                <a:latin typeface="+mj-lt"/>
              </a:rPr>
              <a:t>Alere</a:t>
            </a:r>
            <a:r>
              <a:rPr lang="en-US" sz="2000" b="1" dirty="0">
                <a:latin typeface="+mj-lt"/>
              </a:rPr>
              <a:t> HIV Combo</a:t>
            </a:r>
          </a:p>
          <a:p>
            <a:r>
              <a:rPr lang="en-US" sz="2000" b="1" dirty="0">
                <a:latin typeface="+mj-lt"/>
              </a:rPr>
              <a:t>(Purple Strips)</a:t>
            </a:r>
          </a:p>
          <a:p>
            <a:endParaRPr lang="en-US" sz="2000" b="1" dirty="0">
              <a:latin typeface="+mj-lt"/>
            </a:endParaRPr>
          </a:p>
          <a:p>
            <a:endParaRPr lang="en-US" sz="2000" b="1" dirty="0">
              <a:latin typeface="+mj-lt"/>
            </a:endParaRPr>
          </a:p>
          <a:p>
            <a:endParaRPr lang="en-US" sz="2000" b="1" dirty="0">
              <a:latin typeface="+mj-lt"/>
            </a:endParaRPr>
          </a:p>
          <a:p>
            <a:endParaRPr lang="en-US" sz="2000" b="1" dirty="0">
              <a:latin typeface="+mj-lt"/>
            </a:endParaRPr>
          </a:p>
          <a:p>
            <a:r>
              <a:rPr lang="en-US" sz="2000" b="1" dirty="0" err="1">
                <a:latin typeface="+mj-lt"/>
              </a:rPr>
              <a:t>Alere</a:t>
            </a:r>
            <a:r>
              <a:rPr lang="en-US" sz="2000" b="1" dirty="0">
                <a:latin typeface="+mj-lt"/>
              </a:rPr>
              <a:t> Determine HIV-1/2 Ag/Ab Combo</a:t>
            </a:r>
          </a:p>
          <a:p>
            <a:r>
              <a:rPr lang="en-US" sz="2000" b="1" dirty="0">
                <a:latin typeface="+mj-lt"/>
              </a:rPr>
              <a:t>(Aqua/Blue Strips)</a:t>
            </a:r>
          </a:p>
          <a:p>
            <a:endParaRPr lang="en-US" dirty="0"/>
          </a:p>
        </p:txBody>
      </p:sp>
      <p:sp>
        <p:nvSpPr>
          <p:cNvPr id="6" name="TextBox 5"/>
          <p:cNvSpPr txBox="1"/>
          <p:nvPr/>
        </p:nvSpPr>
        <p:spPr>
          <a:xfrm>
            <a:off x="2819400" y="5659281"/>
            <a:ext cx="3879075" cy="923330"/>
          </a:xfrm>
          <a:prstGeom prst="rect">
            <a:avLst/>
          </a:prstGeom>
          <a:solidFill>
            <a:schemeClr val="accent3">
              <a:lumMod val="20000"/>
              <a:lumOff val="80000"/>
            </a:schemeClr>
          </a:solidFill>
          <a:ln>
            <a:solidFill>
              <a:schemeClr val="accent3"/>
            </a:solidFill>
          </a:ln>
          <a:effectLst>
            <a:softEdge rad="12700"/>
          </a:effectLst>
        </p:spPr>
        <p:txBody>
          <a:bodyPr wrap="none" rtlCol="0">
            <a:spAutoFit/>
          </a:bodyPr>
          <a:lstStyle/>
          <a:p>
            <a:pPr algn="ctr"/>
            <a:r>
              <a:rPr lang="en-US" b="1" i="1" dirty="0">
                <a:latin typeface="Calibri" panose="020F0502020204030204" pitchFamily="34" charset="0"/>
              </a:rPr>
              <a:t>Remember</a:t>
            </a:r>
          </a:p>
          <a:p>
            <a:r>
              <a:rPr lang="en-US" b="1" dirty="0">
                <a:solidFill>
                  <a:srgbClr val="C00000"/>
                </a:solidFill>
                <a:latin typeface="Calibri" panose="020F0502020204030204" pitchFamily="34" charset="0"/>
              </a:rPr>
              <a:t>Both kits have the word “Combo” in it.</a:t>
            </a:r>
          </a:p>
          <a:p>
            <a:r>
              <a:rPr lang="en-US" b="1" dirty="0">
                <a:solidFill>
                  <a:srgbClr val="C00000"/>
                </a:solidFill>
                <a:latin typeface="Calibri" panose="020F0502020204030204" pitchFamily="34" charset="0"/>
              </a:rPr>
              <a:t>Do not use the one called “Determine”</a:t>
            </a:r>
          </a:p>
        </p:txBody>
      </p:sp>
    </p:spTree>
    <p:extLst>
      <p:ext uri="{BB962C8B-B14F-4D97-AF65-F5344CB8AC3E}">
        <p14:creationId xmlns:p14="http://schemas.microsoft.com/office/powerpoint/2010/main" val="2873783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baseline="30000" dirty="0"/>
              <a:t>th</a:t>
            </a:r>
            <a:r>
              <a:rPr lang="en-US" dirty="0"/>
              <a:t> Generation Rapid Test Kits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123420"/>
            <a:ext cx="4169363" cy="3127022"/>
          </a:xfrm>
          <a:prstGeom prst="rect">
            <a:avLst/>
          </a:prstGeom>
          <a:ln w="76200">
            <a:solidFill>
              <a:srgbClr val="92D050"/>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123420"/>
            <a:ext cx="4165600" cy="3124200"/>
          </a:xfrm>
          <a:prstGeom prst="rect">
            <a:avLst/>
          </a:prstGeom>
          <a:ln w="76200">
            <a:solidFill>
              <a:srgbClr val="FF0000"/>
            </a:solidFill>
          </a:ln>
        </p:spPr>
      </p:pic>
      <p:sp>
        <p:nvSpPr>
          <p:cNvPr id="5" name="TextBox 4"/>
          <p:cNvSpPr txBox="1"/>
          <p:nvPr/>
        </p:nvSpPr>
        <p:spPr>
          <a:xfrm>
            <a:off x="838200" y="1600200"/>
            <a:ext cx="2826030" cy="523220"/>
          </a:xfrm>
          <a:prstGeom prst="rect">
            <a:avLst/>
          </a:prstGeom>
          <a:noFill/>
        </p:spPr>
        <p:txBody>
          <a:bodyPr wrap="none" rtlCol="0">
            <a:spAutoFit/>
          </a:bodyPr>
          <a:lstStyle/>
          <a:p>
            <a:r>
              <a:rPr lang="en-US" sz="2800" dirty="0">
                <a:solidFill>
                  <a:srgbClr val="669900"/>
                </a:solidFill>
                <a:latin typeface="Cooper Black" panose="0208090404030B020404" pitchFamily="18" charset="0"/>
              </a:rPr>
              <a:t>CORRECT KIT</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5486400"/>
            <a:ext cx="1302030" cy="1119183"/>
          </a:xfrm>
          <a:prstGeom prst="rect">
            <a:avLst/>
          </a:prstGeom>
        </p:spPr>
      </p:pic>
      <p:pic>
        <p:nvPicPr>
          <p:cNvPr id="10" name="Picture 9"/>
          <p:cNvPicPr>
            <a:picLocks noChangeAspect="1"/>
          </p:cNvPicPr>
          <p:nvPr/>
        </p:nvPicPr>
        <p:blipFill>
          <a:blip r:embed="rId5"/>
          <a:stretch>
            <a:fillRect/>
          </a:stretch>
        </p:blipFill>
        <p:spPr>
          <a:xfrm>
            <a:off x="6096000" y="5395146"/>
            <a:ext cx="1228725" cy="1228725"/>
          </a:xfrm>
          <a:prstGeom prst="rect">
            <a:avLst/>
          </a:prstGeom>
        </p:spPr>
      </p:pic>
      <p:sp>
        <p:nvSpPr>
          <p:cNvPr id="16" name="TextBox 15"/>
          <p:cNvSpPr txBox="1"/>
          <p:nvPr/>
        </p:nvSpPr>
        <p:spPr>
          <a:xfrm>
            <a:off x="5037916" y="1601740"/>
            <a:ext cx="3648884" cy="523220"/>
          </a:xfrm>
          <a:prstGeom prst="rect">
            <a:avLst/>
          </a:prstGeom>
          <a:noFill/>
        </p:spPr>
        <p:txBody>
          <a:bodyPr wrap="none" rtlCol="0">
            <a:spAutoFit/>
          </a:bodyPr>
          <a:lstStyle/>
          <a:p>
            <a:r>
              <a:rPr lang="en-US" sz="2800" dirty="0">
                <a:solidFill>
                  <a:srgbClr val="FF0000"/>
                </a:solidFill>
                <a:latin typeface="Cooper Black" panose="0208090404030B020404" pitchFamily="18" charset="0"/>
              </a:rPr>
              <a:t>DO NOT USE THIS!</a:t>
            </a:r>
          </a:p>
        </p:txBody>
      </p:sp>
    </p:spTree>
    <p:extLst>
      <p:ext uri="{BB962C8B-B14F-4D97-AF65-F5344CB8AC3E}">
        <p14:creationId xmlns:p14="http://schemas.microsoft.com/office/powerpoint/2010/main" val="765470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baseline="30000" dirty="0"/>
              <a:t>th</a:t>
            </a:r>
            <a:r>
              <a:rPr lang="en-US" dirty="0"/>
              <a:t> Generation Rapid Test Kits</a:t>
            </a:r>
          </a:p>
        </p:txBody>
      </p:sp>
      <p:sp>
        <p:nvSpPr>
          <p:cNvPr id="11" name="Explosion 1 10"/>
          <p:cNvSpPr/>
          <p:nvPr/>
        </p:nvSpPr>
        <p:spPr>
          <a:xfrm>
            <a:off x="5426127" y="1725722"/>
            <a:ext cx="2386816" cy="762000"/>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NO</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670" y="2541003"/>
            <a:ext cx="4241800" cy="318135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541003"/>
            <a:ext cx="4241800" cy="3181350"/>
          </a:xfrm>
          <a:prstGeom prst="rect">
            <a:avLst/>
          </a:prstGeom>
        </p:spPr>
      </p:pic>
      <p:sp>
        <p:nvSpPr>
          <p:cNvPr id="6" name="TextBox 5"/>
          <p:cNvSpPr txBox="1"/>
          <p:nvPr/>
        </p:nvSpPr>
        <p:spPr>
          <a:xfrm>
            <a:off x="1600200" y="1783556"/>
            <a:ext cx="1082348" cy="646331"/>
          </a:xfrm>
          <a:prstGeom prst="rect">
            <a:avLst/>
          </a:prstGeom>
          <a:noFill/>
        </p:spPr>
        <p:txBody>
          <a:bodyPr wrap="none" rtlCol="0">
            <a:spAutoFit/>
          </a:bodyPr>
          <a:lstStyle/>
          <a:p>
            <a:r>
              <a:rPr lang="en-US" sz="3600" b="1" dirty="0">
                <a:solidFill>
                  <a:srgbClr val="669900"/>
                </a:solidFill>
              </a:rPr>
              <a:t>YES</a:t>
            </a:r>
          </a:p>
        </p:txBody>
      </p:sp>
    </p:spTree>
    <p:extLst>
      <p:ext uri="{BB962C8B-B14F-4D97-AF65-F5344CB8AC3E}">
        <p14:creationId xmlns:p14="http://schemas.microsoft.com/office/powerpoint/2010/main" val="900574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Combo Results Interpretation</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3" name="Picture 2"/>
          <p:cNvPicPr>
            <a:picLocks noChangeAspect="1"/>
          </p:cNvPicPr>
          <p:nvPr/>
        </p:nvPicPr>
        <p:blipFill>
          <a:blip r:embed="rId5"/>
          <a:stretch>
            <a:fillRect/>
          </a:stretch>
        </p:blipFill>
        <p:spPr>
          <a:xfrm>
            <a:off x="1676400" y="1688311"/>
            <a:ext cx="5562600" cy="5005101"/>
          </a:xfrm>
          <a:prstGeom prst="rect">
            <a:avLst/>
          </a:prstGeom>
        </p:spPr>
      </p:pic>
    </p:spTree>
    <p:custDataLst>
      <p:tags r:id="rId1"/>
    </p:custDataLst>
    <p:extLst>
      <p:ext uri="{BB962C8B-B14F-4D97-AF65-F5344CB8AC3E}">
        <p14:creationId xmlns:p14="http://schemas.microsoft.com/office/powerpoint/2010/main" val="3221546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 or Ab Band</a:t>
            </a:r>
          </a:p>
        </p:txBody>
      </p:sp>
      <p:sp>
        <p:nvSpPr>
          <p:cNvPr id="3" name="Content Placeholder 2"/>
          <p:cNvSpPr>
            <a:spLocks noGrp="1"/>
          </p:cNvSpPr>
          <p:nvPr>
            <p:ph idx="1"/>
          </p:nvPr>
        </p:nvSpPr>
        <p:spPr>
          <a:xfrm>
            <a:off x="457200" y="1752600"/>
            <a:ext cx="4876800" cy="4745736"/>
          </a:xfrm>
        </p:spPr>
        <p:txBody>
          <a:bodyPr/>
          <a:lstStyle/>
          <a:p>
            <a:r>
              <a:rPr lang="en-US" sz="2800" dirty="0"/>
              <a:t>Test has 3 windows.</a:t>
            </a:r>
          </a:p>
          <a:p>
            <a:endParaRPr lang="en-US" sz="2800" dirty="0"/>
          </a:p>
          <a:p>
            <a:r>
              <a:rPr lang="en-US" sz="2800" dirty="0"/>
              <a:t>Control window must have a band</a:t>
            </a:r>
          </a:p>
          <a:p>
            <a:endParaRPr lang="en-US" sz="2800" dirty="0"/>
          </a:p>
          <a:p>
            <a:r>
              <a:rPr lang="en-US" sz="2800" dirty="0"/>
              <a:t>Result is positive if there is a band of any intensity in the antigen </a:t>
            </a:r>
            <a:r>
              <a:rPr lang="en-US" sz="2800" b="1" dirty="0"/>
              <a:t>OR</a:t>
            </a:r>
            <a:r>
              <a:rPr lang="en-US" sz="2800" dirty="0"/>
              <a:t> antibody window</a:t>
            </a:r>
          </a:p>
          <a:p>
            <a:pPr marL="0" indent="0">
              <a:buNone/>
            </a:pPr>
            <a:endParaRPr lang="en-US" sz="2800" dirty="0"/>
          </a:p>
        </p:txBody>
      </p:sp>
      <p:pic>
        <p:nvPicPr>
          <p:cNvPr id="1027" name="Picture 3" descr="M:\MTN STUDIES\MTN-025\Site Laboratory\Site training\HIV Combo - ab_ag pos.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3000" contrast="9000"/>
                    </a14:imgEffect>
                  </a14:imgLayer>
                </a14:imgProps>
              </a:ext>
              <a:ext uri="{28A0092B-C50C-407E-A947-70E740481C1C}">
                <a14:useLocalDpi xmlns:a14="http://schemas.microsoft.com/office/drawing/2010/main" val="0"/>
              </a:ext>
            </a:extLst>
          </a:blip>
          <a:srcRect/>
          <a:stretch>
            <a:fillRect/>
          </a:stretch>
        </p:blipFill>
        <p:spPr bwMode="auto">
          <a:xfrm>
            <a:off x="5791200" y="1905000"/>
            <a:ext cx="1124245" cy="421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438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Faint Bands</a:t>
            </a:r>
          </a:p>
        </p:txBody>
      </p:sp>
      <p:sp>
        <p:nvSpPr>
          <p:cNvPr id="3" name="Content Placeholder 2"/>
          <p:cNvSpPr>
            <a:spLocks noGrp="1"/>
          </p:cNvSpPr>
          <p:nvPr>
            <p:ph idx="1"/>
          </p:nvPr>
        </p:nvSpPr>
        <p:spPr>
          <a:xfrm>
            <a:off x="457200" y="1752600"/>
            <a:ext cx="4876800" cy="4745736"/>
          </a:xfrm>
        </p:spPr>
        <p:txBody>
          <a:bodyPr/>
          <a:lstStyle/>
          <a:p>
            <a:r>
              <a:rPr lang="en-US" sz="2800" dirty="0"/>
              <a:t>ANY present test line should be reported as ‘Positive’, regardless of its intensity.</a:t>
            </a:r>
          </a:p>
          <a:p>
            <a:endParaRPr lang="en-US" sz="2800" dirty="0"/>
          </a:p>
          <a:p>
            <a:r>
              <a:rPr lang="en-US" sz="2800" dirty="0"/>
              <a:t>Faint bands should still be considered positive</a:t>
            </a:r>
          </a:p>
          <a:p>
            <a:endParaRPr lang="en-US" sz="2800" dirty="0"/>
          </a:p>
          <a:p>
            <a:r>
              <a:rPr lang="en-US" sz="2800" dirty="0"/>
              <a:t>All positive results will be confirmed by Geenius and/or RNA</a:t>
            </a:r>
          </a:p>
        </p:txBody>
      </p:sp>
      <p:grpSp>
        <p:nvGrpSpPr>
          <p:cNvPr id="7" name="Group 6"/>
          <p:cNvGrpSpPr/>
          <p:nvPr/>
        </p:nvGrpSpPr>
        <p:grpSpPr>
          <a:xfrm>
            <a:off x="5715000" y="1752600"/>
            <a:ext cx="3224631" cy="4521844"/>
            <a:chOff x="5715000" y="1752600"/>
            <a:chExt cx="3224631" cy="4521844"/>
          </a:xfrm>
        </p:grpSpPr>
        <p:pic>
          <p:nvPicPr>
            <p:cNvPr id="1026" name="Picture 2" descr="M:\MTN STUDIES\MTN-025\Site Laboratory\Site training\HIV Combo - faint Ab pos.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5000" contrast="11000"/>
                      </a14:imgEffect>
                    </a14:imgLayer>
                  </a14:imgProps>
                </a:ext>
                <a:ext uri="{28A0092B-C50C-407E-A947-70E740481C1C}">
                  <a14:useLocalDpi xmlns:a14="http://schemas.microsoft.com/office/drawing/2010/main" val="0"/>
                </a:ext>
              </a:extLst>
            </a:blip>
            <a:srcRect l="10534" r="9812"/>
            <a:stretch/>
          </p:blipFill>
          <p:spPr bwMode="auto">
            <a:xfrm>
              <a:off x="5715000" y="1752600"/>
              <a:ext cx="1219200" cy="452184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6629400" y="3352800"/>
              <a:ext cx="91440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528560" y="3168134"/>
              <a:ext cx="1396536" cy="369332"/>
            </a:xfrm>
            <a:prstGeom prst="rect">
              <a:avLst/>
            </a:prstGeom>
            <a:noFill/>
          </p:spPr>
          <p:txBody>
            <a:bodyPr wrap="none" rtlCol="0">
              <a:spAutoFit/>
            </a:bodyPr>
            <a:lstStyle/>
            <a:p>
              <a:r>
                <a:rPr lang="en-US" dirty="0">
                  <a:latin typeface="Calibri" panose="020F0502020204030204" pitchFamily="34" charset="0"/>
                </a:rPr>
                <a:t>Control band</a:t>
              </a:r>
            </a:p>
          </p:txBody>
        </p:sp>
        <p:cxnSp>
          <p:nvCxnSpPr>
            <p:cNvPr id="9" name="Straight Arrow Connector 8"/>
            <p:cNvCxnSpPr/>
            <p:nvPr/>
          </p:nvCxnSpPr>
          <p:spPr>
            <a:xfrm>
              <a:off x="6544056" y="3810000"/>
              <a:ext cx="91440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449312" y="3625334"/>
              <a:ext cx="1279517" cy="369332"/>
            </a:xfrm>
            <a:prstGeom prst="rect">
              <a:avLst/>
            </a:prstGeom>
            <a:noFill/>
          </p:spPr>
          <p:txBody>
            <a:bodyPr wrap="none" rtlCol="0">
              <a:spAutoFit/>
            </a:bodyPr>
            <a:lstStyle/>
            <a:p>
              <a:r>
                <a:rPr lang="en-US" dirty="0">
                  <a:latin typeface="Calibri" panose="020F0502020204030204" pitchFamily="34" charset="0"/>
                </a:rPr>
                <a:t>No Ag band</a:t>
              </a:r>
            </a:p>
          </p:txBody>
        </p:sp>
        <p:sp>
          <p:nvSpPr>
            <p:cNvPr id="11" name="TextBox 10"/>
            <p:cNvSpPr txBox="1"/>
            <p:nvPr/>
          </p:nvSpPr>
          <p:spPr>
            <a:xfrm>
              <a:off x="7458456" y="4082534"/>
              <a:ext cx="1481175" cy="369332"/>
            </a:xfrm>
            <a:prstGeom prst="rect">
              <a:avLst/>
            </a:prstGeom>
            <a:noFill/>
          </p:spPr>
          <p:txBody>
            <a:bodyPr wrap="none" rtlCol="0">
              <a:spAutoFit/>
            </a:bodyPr>
            <a:lstStyle/>
            <a:p>
              <a:r>
                <a:rPr lang="en-US" dirty="0">
                  <a:latin typeface="Calibri" panose="020F0502020204030204" pitchFamily="34" charset="0"/>
                </a:rPr>
                <a:t>Faint Ab band</a:t>
              </a:r>
            </a:p>
          </p:txBody>
        </p:sp>
        <p:cxnSp>
          <p:nvCxnSpPr>
            <p:cNvPr id="12" name="Straight Arrow Connector 11"/>
            <p:cNvCxnSpPr/>
            <p:nvPr/>
          </p:nvCxnSpPr>
          <p:spPr>
            <a:xfrm>
              <a:off x="6531864" y="4267199"/>
              <a:ext cx="914400" cy="0"/>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86644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Discordant Rapids</a:t>
            </a:r>
          </a:p>
        </p:txBody>
      </p:sp>
      <p:sp>
        <p:nvSpPr>
          <p:cNvPr id="3" name="Content Placeholder 2"/>
          <p:cNvSpPr>
            <a:spLocks noGrp="1"/>
          </p:cNvSpPr>
          <p:nvPr>
            <p:ph idx="1"/>
          </p:nvPr>
        </p:nvSpPr>
        <p:spPr>
          <a:xfrm>
            <a:off x="457200" y="1676400"/>
            <a:ext cx="8229600" cy="4785232"/>
          </a:xfrm>
        </p:spPr>
        <p:txBody>
          <a:bodyPr/>
          <a:lstStyle/>
          <a:p>
            <a:r>
              <a:rPr lang="en-US" sz="2400" dirty="0"/>
              <a:t>Rapid test discordance may occur more frequently when using one 3</a:t>
            </a:r>
            <a:r>
              <a:rPr lang="en-US" sz="2400" baseline="30000" dirty="0"/>
              <a:t>rd</a:t>
            </a:r>
            <a:r>
              <a:rPr lang="en-US" sz="2400" dirty="0"/>
              <a:t> and one 4</a:t>
            </a:r>
            <a:r>
              <a:rPr lang="en-US" sz="2400" baseline="30000" dirty="0"/>
              <a:t>th</a:t>
            </a:r>
            <a:r>
              <a:rPr lang="en-US" sz="2400" dirty="0"/>
              <a:t> gen. rapid test:</a:t>
            </a:r>
          </a:p>
          <a:p>
            <a:r>
              <a:rPr lang="en-US" sz="2400" dirty="0">
                <a:solidFill>
                  <a:schemeClr val="accent4"/>
                </a:solidFill>
              </a:rPr>
              <a:t>Why?</a:t>
            </a:r>
          </a:p>
          <a:p>
            <a:pPr lvl="1"/>
            <a:r>
              <a:rPr lang="en-US" sz="2000" dirty="0"/>
              <a:t>Participant is in the acute HIV infection phase (only HIV p24 </a:t>
            </a:r>
            <a:r>
              <a:rPr lang="en-US" sz="2000" u="sng" dirty="0"/>
              <a:t>antigen</a:t>
            </a:r>
            <a:r>
              <a:rPr lang="en-US" sz="2000" dirty="0"/>
              <a:t> is detectable at this time)</a:t>
            </a:r>
          </a:p>
          <a:p>
            <a:pPr lvl="1"/>
            <a:r>
              <a:rPr lang="en-US" sz="2000" dirty="0"/>
              <a:t>One test may be more sensitive in its ability to detect antibodies to HIV than the other. </a:t>
            </a:r>
          </a:p>
          <a:p>
            <a:r>
              <a:rPr lang="en-US" sz="2400" dirty="0" smtClean="0">
                <a:solidFill>
                  <a:srgbClr val="669900"/>
                </a:solidFill>
              </a:rPr>
              <a:t>What to do?</a:t>
            </a:r>
          </a:p>
          <a:p>
            <a:pPr lvl="1"/>
            <a:r>
              <a:rPr lang="en-US" sz="2000" dirty="0" smtClean="0"/>
              <a:t>Follow </a:t>
            </a:r>
            <a:r>
              <a:rPr lang="en-US" sz="2000" dirty="0"/>
              <a:t>testing </a:t>
            </a:r>
            <a:r>
              <a:rPr lang="en-US" sz="2000" dirty="0" smtClean="0"/>
              <a:t>algorithm and continue with the Geenius confirmatory </a:t>
            </a:r>
            <a:r>
              <a:rPr lang="en-US" sz="2000" dirty="0"/>
              <a:t>test and HIV </a:t>
            </a:r>
            <a:r>
              <a:rPr lang="en-US" sz="2000" dirty="0" smtClean="0"/>
              <a:t>RNA</a:t>
            </a:r>
          </a:p>
          <a:p>
            <a:pPr lvl="1"/>
            <a:r>
              <a:rPr lang="en-US" sz="2000" dirty="0" smtClean="0"/>
              <a:t>Familiarize yourself with counseling messages following discordant results</a:t>
            </a:r>
            <a:endParaRPr lang="en-US" sz="2000" dirty="0"/>
          </a:p>
        </p:txBody>
      </p:sp>
    </p:spTree>
    <p:extLst>
      <p:ext uri="{BB962C8B-B14F-4D97-AF65-F5344CB8AC3E}">
        <p14:creationId xmlns:p14="http://schemas.microsoft.com/office/powerpoint/2010/main" val="3476976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24200"/>
            <a:ext cx="8229600" cy="1143000"/>
          </a:xfrm>
        </p:spPr>
        <p:txBody>
          <a:bodyPr/>
          <a:lstStyle/>
          <a:p>
            <a:r>
              <a:rPr lang="en-US" dirty="0"/>
              <a:t>Geenius Confirmatory Test</a:t>
            </a:r>
          </a:p>
        </p:txBody>
      </p:sp>
    </p:spTree>
    <p:extLst>
      <p:ext uri="{BB962C8B-B14F-4D97-AF65-F5344CB8AC3E}">
        <p14:creationId xmlns:p14="http://schemas.microsoft.com/office/powerpoint/2010/main" val="218354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pPr marL="514350" indent="-514350">
              <a:buFont typeface="+mj-lt"/>
              <a:buAutoNum type="arabicPeriod"/>
            </a:pPr>
            <a:r>
              <a:rPr lang="en-US" dirty="0"/>
              <a:t>HIV Tests</a:t>
            </a:r>
          </a:p>
          <a:p>
            <a:pPr marL="914400" lvl="1" indent="-514350"/>
            <a:r>
              <a:rPr lang="en-US" dirty="0"/>
              <a:t>Fourth Generation Rapid Tests</a:t>
            </a:r>
          </a:p>
          <a:p>
            <a:pPr marL="914400" lvl="1" indent="-514350"/>
            <a:r>
              <a:rPr lang="en-US" dirty="0"/>
              <a:t>Geenius Confirmatory Test</a:t>
            </a:r>
          </a:p>
          <a:p>
            <a:pPr marL="514350" indent="-514350">
              <a:buFont typeface="+mj-lt"/>
              <a:buAutoNum type="arabicPeriod"/>
            </a:pPr>
            <a:r>
              <a:rPr lang="en-US" dirty="0"/>
              <a:t>Review of HOPE HIV Algorithms</a:t>
            </a:r>
          </a:p>
          <a:p>
            <a:pPr marL="914400" lvl="1" indent="-514350"/>
            <a:r>
              <a:rPr lang="en-US" dirty="0"/>
              <a:t>Screening</a:t>
            </a:r>
          </a:p>
          <a:p>
            <a:pPr marL="914400" lvl="1" indent="-514350"/>
            <a:r>
              <a:rPr lang="en-US" dirty="0"/>
              <a:t>Follow-Up</a:t>
            </a:r>
          </a:p>
          <a:p>
            <a:pPr marL="514350" indent="-514350">
              <a:buFont typeface="+mj-lt"/>
              <a:buAutoNum type="arabicPeriod"/>
            </a:pPr>
            <a:r>
              <a:rPr lang="en-US" dirty="0"/>
              <a:t>New HIV Testing Notification and Query Form</a:t>
            </a:r>
          </a:p>
        </p:txBody>
      </p:sp>
    </p:spTree>
    <p:extLst>
      <p:ext uri="{BB962C8B-B14F-4D97-AF65-F5344CB8AC3E}">
        <p14:creationId xmlns:p14="http://schemas.microsoft.com/office/powerpoint/2010/main" val="339730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Geenius Confirmatory Assay</a:t>
            </a:r>
          </a:p>
        </p:txBody>
      </p:sp>
      <p:sp>
        <p:nvSpPr>
          <p:cNvPr id="3" name="Content Placeholder 2"/>
          <p:cNvSpPr>
            <a:spLocks noGrp="1"/>
          </p:cNvSpPr>
          <p:nvPr>
            <p:ph idx="1"/>
          </p:nvPr>
        </p:nvSpPr>
        <p:spPr>
          <a:xfrm>
            <a:off x="228600" y="1676400"/>
            <a:ext cx="8382000" cy="4761303"/>
          </a:xfrm>
          <a:ln w="9525">
            <a:noFill/>
          </a:ln>
        </p:spPr>
        <p:txBody>
          <a:bodyPr lIns="182880" tIns="182880">
            <a:spAutoFit/>
          </a:bodyPr>
          <a:lstStyle/>
          <a:p>
            <a:pPr eaLnBrk="1" hangingPunct="1"/>
            <a:r>
              <a:rPr lang="en-US" altLang="en-US" sz="3200" dirty="0"/>
              <a:t>Test cassette</a:t>
            </a:r>
          </a:p>
          <a:p>
            <a:pPr eaLnBrk="1" hangingPunct="1"/>
            <a:endParaRPr lang="en-US" altLang="en-US" dirty="0"/>
          </a:p>
          <a:p>
            <a:pPr eaLnBrk="1" hangingPunct="1"/>
            <a:r>
              <a:rPr lang="en-US" altLang="en-US" sz="3200" dirty="0"/>
              <a:t>Geenius Reader</a:t>
            </a:r>
          </a:p>
          <a:p>
            <a:pPr eaLnBrk="1" hangingPunct="1"/>
            <a:endParaRPr lang="en-US" altLang="en-US" dirty="0"/>
          </a:p>
          <a:p>
            <a:pPr eaLnBrk="1" hangingPunct="1"/>
            <a:endParaRPr lang="en-US" altLang="en-US" sz="3200" dirty="0"/>
          </a:p>
          <a:p>
            <a:pPr eaLnBrk="1" hangingPunct="1"/>
            <a:endParaRPr lang="en-US" altLang="en-US" dirty="0"/>
          </a:p>
          <a:p>
            <a:pPr eaLnBrk="1" hangingPunct="1"/>
            <a:r>
              <a:rPr lang="en-US" altLang="en-US" dirty="0"/>
              <a:t>The Geenius Reader </a:t>
            </a:r>
            <a:r>
              <a:rPr lang="en-US" altLang="en-US" b="1" dirty="0">
                <a:solidFill>
                  <a:srgbClr val="FF0000"/>
                </a:solidFill>
              </a:rPr>
              <a:t>MUST</a:t>
            </a:r>
            <a:r>
              <a:rPr lang="en-US" altLang="en-US" dirty="0"/>
              <a:t> be used to read the Geenius cassette result for MTN studies.</a:t>
            </a:r>
            <a:endParaRPr lang="en-US" altLang="en-US" sz="32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709223"/>
            <a:ext cx="4089405" cy="1186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2895600"/>
            <a:ext cx="3352800" cy="2062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042276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Geenius Patient Report and Data</a:t>
            </a:r>
          </a:p>
        </p:txBody>
      </p:sp>
      <p:pic>
        <p:nvPicPr>
          <p:cNvPr id="4" name="Picture 3"/>
          <p:cNvPicPr>
            <a:picLocks noChangeAspect="1"/>
          </p:cNvPicPr>
          <p:nvPr/>
        </p:nvPicPr>
        <p:blipFill>
          <a:blip r:embed="rId2"/>
          <a:stretch>
            <a:fillRect/>
          </a:stretch>
        </p:blipFill>
        <p:spPr>
          <a:xfrm>
            <a:off x="914400" y="1752600"/>
            <a:ext cx="3310127" cy="434398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914400" y="6062217"/>
            <a:ext cx="3365345" cy="369332"/>
          </a:xfrm>
          <a:prstGeom prst="rect">
            <a:avLst/>
          </a:prstGeom>
          <a:noFill/>
        </p:spPr>
        <p:txBody>
          <a:bodyPr wrap="none" rtlCol="0">
            <a:spAutoFit/>
          </a:bodyPr>
          <a:lstStyle/>
          <a:p>
            <a:r>
              <a:rPr lang="en-US" b="1" dirty="0"/>
              <a:t>Print report for participant care</a:t>
            </a:r>
          </a:p>
        </p:txBody>
      </p:sp>
      <p:pic>
        <p:nvPicPr>
          <p:cNvPr id="6" name="Picture 5"/>
          <p:cNvPicPr>
            <a:picLocks noChangeAspect="1"/>
          </p:cNvPicPr>
          <p:nvPr/>
        </p:nvPicPr>
        <p:blipFill>
          <a:blip r:embed="rId3"/>
          <a:stretch>
            <a:fillRect/>
          </a:stretch>
        </p:blipFill>
        <p:spPr>
          <a:xfrm>
            <a:off x="5181600" y="1731048"/>
            <a:ext cx="3319955" cy="4365539"/>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105400" y="6096587"/>
            <a:ext cx="3733800" cy="646331"/>
          </a:xfrm>
          <a:prstGeom prst="rect">
            <a:avLst/>
          </a:prstGeom>
          <a:noFill/>
        </p:spPr>
        <p:txBody>
          <a:bodyPr wrap="square" rtlCol="0">
            <a:spAutoFit/>
          </a:bodyPr>
          <a:lstStyle/>
          <a:p>
            <a:r>
              <a:rPr lang="en-US" b="1" dirty="0"/>
              <a:t>Result summary for lab.  </a:t>
            </a:r>
          </a:p>
          <a:p>
            <a:r>
              <a:rPr lang="en-US" b="1" dirty="0"/>
              <a:t>Also store .csv file electronically.</a:t>
            </a:r>
          </a:p>
        </p:txBody>
      </p:sp>
    </p:spTree>
    <p:extLst>
      <p:ext uri="{BB962C8B-B14F-4D97-AF65-F5344CB8AC3E}">
        <p14:creationId xmlns:p14="http://schemas.microsoft.com/office/powerpoint/2010/main" val="1614617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Geenius Result Possibilities</a:t>
            </a:r>
          </a:p>
        </p:txBody>
      </p:sp>
      <p:sp>
        <p:nvSpPr>
          <p:cNvPr id="3" name="Content Placeholder 2"/>
          <p:cNvSpPr>
            <a:spLocks noGrp="1"/>
          </p:cNvSpPr>
          <p:nvPr>
            <p:ph idx="1"/>
          </p:nvPr>
        </p:nvSpPr>
        <p:spPr>
          <a:xfrm>
            <a:off x="457200" y="1600200"/>
            <a:ext cx="5486400" cy="4785232"/>
          </a:xfrm>
        </p:spPr>
        <p:txBody>
          <a:bodyPr/>
          <a:lstStyle/>
          <a:p>
            <a:r>
              <a:rPr lang="en-US" dirty="0">
                <a:solidFill>
                  <a:srgbClr val="669900"/>
                </a:solidFill>
              </a:rPr>
              <a:t>HIV-1 positive</a:t>
            </a:r>
          </a:p>
          <a:p>
            <a:r>
              <a:rPr lang="en-US" dirty="0">
                <a:solidFill>
                  <a:srgbClr val="669900"/>
                </a:solidFill>
              </a:rPr>
              <a:t>HIV-negative</a:t>
            </a:r>
          </a:p>
          <a:p>
            <a:r>
              <a:rPr lang="en-US" dirty="0">
                <a:solidFill>
                  <a:srgbClr val="669900"/>
                </a:solidFill>
              </a:rPr>
              <a:t>HIV-1 indeterminate</a:t>
            </a:r>
          </a:p>
          <a:p>
            <a:endParaRPr lang="en-US" dirty="0"/>
          </a:p>
          <a:p>
            <a:r>
              <a:rPr lang="en-US" dirty="0">
                <a:solidFill>
                  <a:schemeClr val="accent2"/>
                </a:solidFill>
              </a:rPr>
              <a:t>HIV-2 positive</a:t>
            </a:r>
          </a:p>
          <a:p>
            <a:r>
              <a:rPr lang="en-US" dirty="0">
                <a:solidFill>
                  <a:schemeClr val="accent2"/>
                </a:solidFill>
              </a:rPr>
              <a:t>HIV-2 indeterminate</a:t>
            </a:r>
          </a:p>
          <a:p>
            <a:r>
              <a:rPr lang="en-US" dirty="0">
                <a:solidFill>
                  <a:schemeClr val="accent2"/>
                </a:solidFill>
              </a:rPr>
              <a:t>HIV-2 positive with HIV-1 cross-reactivity</a:t>
            </a:r>
          </a:p>
          <a:p>
            <a:r>
              <a:rPr lang="en-US" dirty="0">
                <a:solidFill>
                  <a:schemeClr val="accent2"/>
                </a:solidFill>
              </a:rPr>
              <a:t>HIV </a:t>
            </a:r>
            <a:r>
              <a:rPr lang="en-US" dirty="0" err="1">
                <a:solidFill>
                  <a:schemeClr val="accent2"/>
                </a:solidFill>
              </a:rPr>
              <a:t>untypable</a:t>
            </a:r>
            <a:endParaRPr lang="en-US" dirty="0">
              <a:solidFill>
                <a:schemeClr val="accent2"/>
              </a:solidFill>
            </a:endParaRPr>
          </a:p>
        </p:txBody>
      </p:sp>
      <p:sp>
        <p:nvSpPr>
          <p:cNvPr id="4" name="Rounded Rectangle 3"/>
          <p:cNvSpPr/>
          <p:nvPr/>
        </p:nvSpPr>
        <p:spPr>
          <a:xfrm>
            <a:off x="5257800" y="1828800"/>
            <a:ext cx="2438400" cy="1371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a:t>Most Common</a:t>
            </a:r>
          </a:p>
        </p:txBody>
      </p:sp>
      <p:sp>
        <p:nvSpPr>
          <p:cNvPr id="6" name="Rounded Rectangle 5"/>
          <p:cNvSpPr/>
          <p:nvPr/>
        </p:nvSpPr>
        <p:spPr>
          <a:xfrm>
            <a:off x="5257800" y="4648200"/>
            <a:ext cx="2438400" cy="1371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Rare but Could Occur</a:t>
            </a:r>
          </a:p>
        </p:txBody>
      </p:sp>
    </p:spTree>
    <p:extLst>
      <p:ext uri="{BB962C8B-B14F-4D97-AF65-F5344CB8AC3E}">
        <p14:creationId xmlns:p14="http://schemas.microsoft.com/office/powerpoint/2010/main" val="1437417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Geenius Reader Issues</a:t>
            </a:r>
          </a:p>
        </p:txBody>
      </p:sp>
      <p:sp>
        <p:nvSpPr>
          <p:cNvPr id="3" name="Content Placeholder 2"/>
          <p:cNvSpPr>
            <a:spLocks noGrp="1"/>
          </p:cNvSpPr>
          <p:nvPr>
            <p:ph idx="1"/>
          </p:nvPr>
        </p:nvSpPr>
        <p:spPr/>
        <p:txBody>
          <a:bodyPr/>
          <a:lstStyle/>
          <a:p>
            <a:r>
              <a:rPr lang="en-US" dirty="0"/>
              <a:t>Make sure bands seen on cassette match interpretation by machine.</a:t>
            </a:r>
          </a:p>
          <a:p>
            <a:r>
              <a:rPr lang="en-US" dirty="0"/>
              <a:t>Report any inconsistencies to LC </a:t>
            </a:r>
          </a:p>
        </p:txBody>
      </p:sp>
      <p:pic>
        <p:nvPicPr>
          <p:cNvPr id="4" name="Picture 3"/>
          <p:cNvPicPr>
            <a:picLocks noChangeAspect="1"/>
          </p:cNvPicPr>
          <p:nvPr/>
        </p:nvPicPr>
        <p:blipFill>
          <a:blip r:embed="rId2"/>
          <a:stretch>
            <a:fillRect/>
          </a:stretch>
        </p:blipFill>
        <p:spPr>
          <a:xfrm>
            <a:off x="1143000" y="3276600"/>
            <a:ext cx="7010400" cy="3401625"/>
          </a:xfrm>
          <a:prstGeom prst="rect">
            <a:avLst/>
          </a:prstGeom>
        </p:spPr>
      </p:pic>
    </p:spTree>
    <p:extLst>
      <p:ext uri="{BB962C8B-B14F-4D97-AF65-F5344CB8AC3E}">
        <p14:creationId xmlns:p14="http://schemas.microsoft.com/office/powerpoint/2010/main" val="848148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HIV-2 Results</a:t>
            </a:r>
          </a:p>
        </p:txBody>
      </p:sp>
      <p:sp>
        <p:nvSpPr>
          <p:cNvPr id="3" name="Content Placeholder 2"/>
          <p:cNvSpPr>
            <a:spLocks noGrp="1"/>
          </p:cNvSpPr>
          <p:nvPr>
            <p:ph idx="1"/>
          </p:nvPr>
        </p:nvSpPr>
        <p:spPr/>
        <p:txBody>
          <a:bodyPr/>
          <a:lstStyle/>
          <a:p>
            <a:r>
              <a:rPr lang="en-US" dirty="0"/>
              <a:t>HIV-2 is a different virus than HIV-1</a:t>
            </a:r>
          </a:p>
          <a:p>
            <a:r>
              <a:rPr lang="en-US" dirty="0"/>
              <a:t>HIV-1 RNA PCR (Roche </a:t>
            </a:r>
            <a:r>
              <a:rPr lang="en-US" dirty="0" err="1"/>
              <a:t>TaqMan</a:t>
            </a:r>
            <a:r>
              <a:rPr lang="en-US" dirty="0"/>
              <a:t> or Abbott M2000) cannot be used to confirm HIV-2 infection.</a:t>
            </a:r>
          </a:p>
          <a:p>
            <a:r>
              <a:rPr lang="en-US" dirty="0"/>
              <a:t>HIV-2 is uncommon in sub-Saharan Africa and there have been zero cases of HIV-2 infection to date in seroconverters from HPTN-035, VOICE and ASPIRE</a:t>
            </a:r>
          </a:p>
          <a:p>
            <a:pPr marL="0" indent="0" algn="ctr">
              <a:buNone/>
            </a:pPr>
            <a:r>
              <a:rPr lang="en-US" b="1" dirty="0">
                <a:solidFill>
                  <a:schemeClr val="accent2"/>
                </a:solidFill>
              </a:rPr>
              <a:t>Notify LC for further guidance</a:t>
            </a:r>
          </a:p>
          <a:p>
            <a:endParaRPr lang="en-US" dirty="0"/>
          </a:p>
        </p:txBody>
      </p:sp>
    </p:spTree>
    <p:extLst>
      <p:ext uri="{BB962C8B-B14F-4D97-AF65-F5344CB8AC3E}">
        <p14:creationId xmlns:p14="http://schemas.microsoft.com/office/powerpoint/2010/main" val="4208454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Combo and Geenius Discordant result</a:t>
            </a:r>
          </a:p>
        </p:txBody>
      </p:sp>
      <p:sp>
        <p:nvSpPr>
          <p:cNvPr id="3" name="Content Placeholder 2"/>
          <p:cNvSpPr>
            <a:spLocks noGrp="1"/>
          </p:cNvSpPr>
          <p:nvPr>
            <p:ph idx="1"/>
          </p:nvPr>
        </p:nvSpPr>
        <p:spPr>
          <a:xfrm>
            <a:off x="457200" y="1752600"/>
            <a:ext cx="8229600" cy="3962400"/>
          </a:xfrm>
        </p:spPr>
        <p:txBody>
          <a:bodyPr/>
          <a:lstStyle/>
          <a:p>
            <a:r>
              <a:rPr lang="en-US" u="sng" dirty="0"/>
              <a:t>Scenario</a:t>
            </a:r>
            <a:r>
              <a:rPr lang="en-US" dirty="0"/>
              <a:t>: Geenius does not confirm an HIV Combo Positive sample. </a:t>
            </a:r>
          </a:p>
          <a:p>
            <a:pPr lvl="1"/>
            <a:r>
              <a:rPr lang="en-US" i="1" dirty="0"/>
              <a:t>This is a likely scenario if the sample was originally only ANTIGEN positive.</a:t>
            </a:r>
          </a:p>
          <a:p>
            <a:r>
              <a:rPr lang="en-US" u="sng" dirty="0"/>
              <a:t>Action</a:t>
            </a:r>
            <a:r>
              <a:rPr lang="en-US" dirty="0"/>
              <a:t>: Follow testing algorithm </a:t>
            </a:r>
            <a:r>
              <a:rPr lang="en-US" dirty="0">
                <a:sym typeface="Wingdings" panose="05000000000000000000" pitchFamily="2" charset="2"/>
              </a:rPr>
              <a:t> </a:t>
            </a:r>
            <a:r>
              <a:rPr lang="en-US" dirty="0"/>
              <a:t>Perform HIV RNA PCR and prepare an MTN HIV testing query form. </a:t>
            </a:r>
          </a:p>
        </p:txBody>
      </p:sp>
    </p:spTree>
    <p:extLst>
      <p:ext uri="{BB962C8B-B14F-4D97-AF65-F5344CB8AC3E}">
        <p14:creationId xmlns:p14="http://schemas.microsoft.com/office/powerpoint/2010/main" val="102802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971800"/>
            <a:ext cx="8229600" cy="1143000"/>
          </a:xfrm>
        </p:spPr>
        <p:txBody>
          <a:bodyPr/>
          <a:lstStyle/>
          <a:p>
            <a:r>
              <a:rPr lang="en-US" sz="3600" dirty="0">
                <a:solidFill>
                  <a:schemeClr val="accent4">
                    <a:lumMod val="75000"/>
                  </a:schemeClr>
                </a:solidFill>
              </a:rPr>
              <a:t>PART II.</a:t>
            </a:r>
            <a:br>
              <a:rPr lang="en-US" sz="3600" dirty="0">
                <a:solidFill>
                  <a:schemeClr val="accent4">
                    <a:lumMod val="75000"/>
                  </a:schemeClr>
                </a:solidFill>
              </a:rPr>
            </a:br>
            <a:r>
              <a:rPr lang="en-US" sz="6000" b="1" dirty="0">
                <a:solidFill>
                  <a:schemeClr val="accent4">
                    <a:lumMod val="75000"/>
                  </a:schemeClr>
                </a:solidFill>
                <a:effectLst>
                  <a:outerShdw blurRad="38100" dist="38100" dir="2700000" algn="tl">
                    <a:srgbClr val="000000">
                      <a:alpha val="43137"/>
                    </a:srgbClr>
                  </a:outerShdw>
                </a:effectLst>
              </a:rPr>
              <a:t>HOPE HIV Screening and Follow-Up Algorithms</a:t>
            </a:r>
          </a:p>
        </p:txBody>
      </p:sp>
    </p:spTree>
    <p:extLst>
      <p:ext uri="{BB962C8B-B14F-4D97-AF65-F5344CB8AC3E}">
        <p14:creationId xmlns:p14="http://schemas.microsoft.com/office/powerpoint/2010/main" val="1495908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MTN-025 Testing Algorithm</a:t>
            </a:r>
            <a:br>
              <a:rPr lang="en-US" dirty="0"/>
            </a:br>
            <a:r>
              <a:rPr lang="en-US" sz="3600" dirty="0"/>
              <a:t>Screening/Enrollment</a:t>
            </a:r>
            <a:endParaRPr lang="en-US" sz="3200" dirty="0"/>
          </a:p>
        </p:txBody>
      </p:sp>
      <p:pic>
        <p:nvPicPr>
          <p:cNvPr id="3" name="Picture 2"/>
          <p:cNvPicPr>
            <a:picLocks noChangeAspect="1"/>
          </p:cNvPicPr>
          <p:nvPr/>
        </p:nvPicPr>
        <p:blipFill rotWithShape="1">
          <a:blip r:embed="rId2"/>
          <a:srcRect l="-476" t="1557" r="476" b="2475"/>
          <a:stretch/>
        </p:blipFill>
        <p:spPr>
          <a:xfrm>
            <a:off x="571500" y="1676400"/>
            <a:ext cx="8001000" cy="4696768"/>
          </a:xfrm>
          <a:prstGeom prst="rect">
            <a:avLst/>
          </a:prstGeom>
        </p:spPr>
      </p:pic>
      <p:pic>
        <p:nvPicPr>
          <p:cNvPr id="4" name="Picture 3"/>
          <p:cNvPicPr>
            <a:picLocks noChangeAspect="1"/>
          </p:cNvPicPr>
          <p:nvPr/>
        </p:nvPicPr>
        <p:blipFill>
          <a:blip r:embed="rId3"/>
          <a:stretch>
            <a:fillRect/>
          </a:stretch>
        </p:blipFill>
        <p:spPr>
          <a:xfrm>
            <a:off x="2590800" y="6510838"/>
            <a:ext cx="4362450" cy="347162"/>
          </a:xfrm>
          <a:prstGeom prst="rect">
            <a:avLst/>
          </a:prstGeom>
        </p:spPr>
      </p:pic>
    </p:spTree>
    <p:extLst>
      <p:ext uri="{BB962C8B-B14F-4D97-AF65-F5344CB8AC3E}">
        <p14:creationId xmlns:p14="http://schemas.microsoft.com/office/powerpoint/2010/main" val="1279580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Screening/Enrollment</a:t>
            </a:r>
          </a:p>
        </p:txBody>
      </p:sp>
      <p:sp>
        <p:nvSpPr>
          <p:cNvPr id="3" name="Content Placeholder 2"/>
          <p:cNvSpPr>
            <a:spLocks noGrp="1"/>
          </p:cNvSpPr>
          <p:nvPr>
            <p:ph idx="1"/>
          </p:nvPr>
        </p:nvSpPr>
        <p:spPr>
          <a:xfrm>
            <a:off x="457200" y="1600200"/>
            <a:ext cx="8229600" cy="2286000"/>
          </a:xfrm>
        </p:spPr>
        <p:txBody>
          <a:bodyPr/>
          <a:lstStyle/>
          <a:p>
            <a:r>
              <a:rPr lang="en-US" dirty="0"/>
              <a:t>Sites will use two rapid HIV tests at screening and enrollment:</a:t>
            </a:r>
          </a:p>
          <a:p>
            <a:pPr lvl="1"/>
            <a:r>
              <a:rPr lang="en-US" dirty="0"/>
              <a:t>Fourth generation CE Marked </a:t>
            </a:r>
            <a:r>
              <a:rPr lang="en-US" dirty="0" err="1"/>
              <a:t>Alere</a:t>
            </a:r>
            <a:r>
              <a:rPr lang="en-US" dirty="0"/>
              <a:t> Combo</a:t>
            </a:r>
          </a:p>
          <a:p>
            <a:pPr lvl="1"/>
            <a:r>
              <a:rPr lang="en-US" dirty="0"/>
              <a:t>A third generation FDA-approved test.  </a:t>
            </a:r>
          </a:p>
        </p:txBody>
      </p:sp>
      <p:sp>
        <p:nvSpPr>
          <p:cNvPr id="4" name="Rectangle 3"/>
          <p:cNvSpPr/>
          <p:nvPr/>
        </p:nvSpPr>
        <p:spPr>
          <a:xfrm>
            <a:off x="1447800" y="3810000"/>
            <a:ext cx="2895600" cy="2438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t>If both rapids are </a:t>
            </a:r>
            <a:r>
              <a:rPr lang="en-US" sz="2400" b="1" dirty="0"/>
              <a:t>negative</a:t>
            </a:r>
            <a:r>
              <a:rPr lang="en-US" sz="2400" dirty="0"/>
              <a:t>, </a:t>
            </a:r>
          </a:p>
          <a:p>
            <a:pPr algn="ctr"/>
            <a:r>
              <a:rPr lang="en-US" sz="2400" dirty="0"/>
              <a:t>the participant will be considered </a:t>
            </a:r>
            <a:r>
              <a:rPr lang="en-US" sz="2400" b="1" dirty="0"/>
              <a:t>HIV-uninfected</a:t>
            </a:r>
            <a:r>
              <a:rPr lang="en-US" sz="2400" dirty="0"/>
              <a:t>. </a:t>
            </a:r>
          </a:p>
        </p:txBody>
      </p:sp>
      <p:sp>
        <p:nvSpPr>
          <p:cNvPr id="6" name="Rectangle 5"/>
          <p:cNvSpPr/>
          <p:nvPr/>
        </p:nvSpPr>
        <p:spPr>
          <a:xfrm>
            <a:off x="4800600" y="3810000"/>
            <a:ext cx="2895600" cy="2438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If both rapids are </a:t>
            </a:r>
            <a:r>
              <a:rPr lang="en-US" sz="2400" b="1" dirty="0"/>
              <a:t>positive</a:t>
            </a:r>
            <a:r>
              <a:rPr lang="en-US" sz="2400" dirty="0"/>
              <a:t>, </a:t>
            </a:r>
          </a:p>
          <a:p>
            <a:pPr algn="ctr"/>
            <a:r>
              <a:rPr lang="en-US" sz="2400" dirty="0"/>
              <a:t>the participant will be considered </a:t>
            </a:r>
            <a:r>
              <a:rPr lang="en-US" sz="2400" b="1" dirty="0"/>
              <a:t>HIV-infected</a:t>
            </a:r>
            <a:r>
              <a:rPr lang="en-US" sz="2400" dirty="0"/>
              <a:t>. </a:t>
            </a:r>
          </a:p>
        </p:txBody>
      </p:sp>
      <p:sp>
        <p:nvSpPr>
          <p:cNvPr id="7" name="Rectangle 6"/>
          <p:cNvSpPr/>
          <p:nvPr/>
        </p:nvSpPr>
        <p:spPr>
          <a:xfrm>
            <a:off x="4114800" y="6211669"/>
            <a:ext cx="3962400" cy="646331"/>
          </a:xfrm>
          <a:prstGeom prst="rect">
            <a:avLst/>
          </a:prstGeom>
        </p:spPr>
        <p:txBody>
          <a:bodyPr wrap="square">
            <a:spAutoFit/>
          </a:bodyPr>
          <a:lstStyle/>
          <a:p>
            <a:pPr lvl="1"/>
            <a:r>
              <a:rPr lang="en-US" dirty="0">
                <a:latin typeface="Calibri" panose="020F0502020204030204" pitchFamily="34" charset="0"/>
              </a:rPr>
              <a:t>Follow-up is local standard of care and site discretion to do extra tests</a:t>
            </a:r>
          </a:p>
        </p:txBody>
      </p:sp>
    </p:spTree>
    <p:extLst>
      <p:ext uri="{BB962C8B-B14F-4D97-AF65-F5344CB8AC3E}">
        <p14:creationId xmlns:p14="http://schemas.microsoft.com/office/powerpoint/2010/main" val="2380654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Screening/Enrollment</a:t>
            </a:r>
          </a:p>
        </p:txBody>
      </p:sp>
      <p:sp>
        <p:nvSpPr>
          <p:cNvPr id="5" name="Rectangle 4"/>
          <p:cNvSpPr/>
          <p:nvPr/>
        </p:nvSpPr>
        <p:spPr>
          <a:xfrm>
            <a:off x="381000" y="1676400"/>
            <a:ext cx="86106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If rapids are </a:t>
            </a:r>
            <a:r>
              <a:rPr lang="en-US" sz="2400" b="1" dirty="0"/>
              <a:t>discordant</a:t>
            </a:r>
            <a:r>
              <a:rPr lang="en-US" sz="2400" dirty="0"/>
              <a:t>…</a:t>
            </a:r>
          </a:p>
          <a:p>
            <a:pPr algn="ctr"/>
            <a:r>
              <a:rPr lang="en-US" sz="2400" dirty="0"/>
              <a:t>(one positive and one negative)</a:t>
            </a:r>
          </a:p>
        </p:txBody>
      </p:sp>
      <p:sp>
        <p:nvSpPr>
          <p:cNvPr id="6" name="Content Placeholder 2"/>
          <p:cNvSpPr>
            <a:spLocks noGrp="1"/>
          </p:cNvSpPr>
          <p:nvPr>
            <p:ph idx="1"/>
          </p:nvPr>
        </p:nvSpPr>
        <p:spPr>
          <a:xfrm>
            <a:off x="457200" y="2667000"/>
            <a:ext cx="8229600" cy="3718432"/>
          </a:xfrm>
        </p:spPr>
        <p:txBody>
          <a:bodyPr/>
          <a:lstStyle/>
          <a:p>
            <a:r>
              <a:rPr lang="en-US" sz="2400" dirty="0"/>
              <a:t>Inform the MTN LC by submitting a query form.</a:t>
            </a:r>
          </a:p>
          <a:p>
            <a:pPr lvl="0"/>
            <a:r>
              <a:rPr lang="en-US" sz="2400" dirty="0"/>
              <a:t>The LC will respond in 24 hours, but do not wait for a response.</a:t>
            </a:r>
          </a:p>
          <a:p>
            <a:pPr lvl="1"/>
            <a:r>
              <a:rPr lang="en-US" sz="2000" dirty="0"/>
              <a:t>Immediately collect blood</a:t>
            </a:r>
          </a:p>
          <a:p>
            <a:pPr lvl="1"/>
            <a:r>
              <a:rPr lang="en-US" sz="2000" dirty="0"/>
              <a:t>Perform a Geenius confirmatory test</a:t>
            </a:r>
          </a:p>
          <a:p>
            <a:pPr lvl="1"/>
            <a:r>
              <a:rPr lang="en-US" sz="2000" dirty="0"/>
              <a:t>Perform or send for plasma viral load (HIV RNA PCR)</a:t>
            </a:r>
          </a:p>
          <a:p>
            <a:pPr lvl="0"/>
            <a:endParaRPr lang="en-US" sz="2400" dirty="0"/>
          </a:p>
          <a:p>
            <a:pPr marL="457200" lvl="1" indent="0">
              <a:buNone/>
            </a:pPr>
            <a:r>
              <a:rPr lang="en-US" sz="2000" b="1" dirty="0">
                <a:solidFill>
                  <a:schemeClr val="accent2"/>
                </a:solidFill>
              </a:rPr>
              <a:t>IMPORTANT: the participant has not completed enrollment procedures, so blood or plasma may not be stored for future testing at this time.</a:t>
            </a:r>
          </a:p>
          <a:p>
            <a:endParaRPr lang="en-US" sz="2400" dirty="0"/>
          </a:p>
          <a:p>
            <a:endParaRPr lang="en-US" sz="2400" dirty="0"/>
          </a:p>
        </p:txBody>
      </p:sp>
    </p:spTree>
    <p:extLst>
      <p:ext uri="{BB962C8B-B14F-4D97-AF65-F5344CB8AC3E}">
        <p14:creationId xmlns:p14="http://schemas.microsoft.com/office/powerpoint/2010/main" val="700405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MTN-025 Testing Algorithm</a:t>
            </a:r>
            <a:br>
              <a:rPr lang="en-US" dirty="0"/>
            </a:br>
            <a:r>
              <a:rPr lang="en-US" sz="3600" dirty="0"/>
              <a:t>Screening/Enrollment</a:t>
            </a:r>
            <a:endParaRPr lang="en-US" sz="3200" dirty="0"/>
          </a:p>
        </p:txBody>
      </p:sp>
      <p:pic>
        <p:nvPicPr>
          <p:cNvPr id="3" name="Picture 2"/>
          <p:cNvPicPr>
            <a:picLocks noChangeAspect="1"/>
          </p:cNvPicPr>
          <p:nvPr/>
        </p:nvPicPr>
        <p:blipFill rotWithShape="1">
          <a:blip r:embed="rId2"/>
          <a:srcRect l="-476" t="1557" r="476" b="2475"/>
          <a:stretch/>
        </p:blipFill>
        <p:spPr>
          <a:xfrm>
            <a:off x="571500" y="1676400"/>
            <a:ext cx="8001000" cy="4696768"/>
          </a:xfrm>
          <a:prstGeom prst="rect">
            <a:avLst/>
          </a:prstGeom>
        </p:spPr>
      </p:pic>
      <p:pic>
        <p:nvPicPr>
          <p:cNvPr id="4" name="Picture 3"/>
          <p:cNvPicPr>
            <a:picLocks noChangeAspect="1"/>
          </p:cNvPicPr>
          <p:nvPr/>
        </p:nvPicPr>
        <p:blipFill>
          <a:blip r:embed="rId3"/>
          <a:stretch>
            <a:fillRect/>
          </a:stretch>
        </p:blipFill>
        <p:spPr>
          <a:xfrm>
            <a:off x="2590800" y="6510838"/>
            <a:ext cx="4362450" cy="347162"/>
          </a:xfrm>
          <a:prstGeom prst="rect">
            <a:avLst/>
          </a:prstGeom>
        </p:spPr>
      </p:pic>
    </p:spTree>
    <p:extLst>
      <p:ext uri="{BB962C8B-B14F-4D97-AF65-F5344CB8AC3E}">
        <p14:creationId xmlns:p14="http://schemas.microsoft.com/office/powerpoint/2010/main" val="1348586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Circumstances</a:t>
            </a:r>
          </a:p>
        </p:txBody>
      </p:sp>
      <p:sp>
        <p:nvSpPr>
          <p:cNvPr id="3" name="Content Placeholder 2"/>
          <p:cNvSpPr>
            <a:spLocks noGrp="1"/>
          </p:cNvSpPr>
          <p:nvPr>
            <p:ph idx="1"/>
          </p:nvPr>
        </p:nvSpPr>
        <p:spPr/>
        <p:txBody>
          <a:bodyPr/>
          <a:lstStyle/>
          <a:p>
            <a:r>
              <a:rPr lang="en-US" dirty="0"/>
              <a:t>Enrolling participants who have discordant rapid test results who confirm as HIV negative </a:t>
            </a:r>
            <a:r>
              <a:rPr lang="en-US" b="1" dirty="0">
                <a:solidFill>
                  <a:srgbClr val="669900"/>
                </a:solidFill>
              </a:rPr>
              <a:t>is permitted </a:t>
            </a:r>
          </a:p>
          <a:p>
            <a:pPr marL="457200" lvl="1" indent="0">
              <a:buNone/>
            </a:pPr>
            <a:endParaRPr lang="en-US" dirty="0"/>
          </a:p>
          <a:p>
            <a:pPr marL="0" indent="0">
              <a:buNone/>
            </a:pPr>
            <a:endParaRPr lang="en-US" dirty="0"/>
          </a:p>
        </p:txBody>
      </p:sp>
      <p:grpSp>
        <p:nvGrpSpPr>
          <p:cNvPr id="6" name="Group 5"/>
          <p:cNvGrpSpPr/>
          <p:nvPr/>
        </p:nvGrpSpPr>
        <p:grpSpPr>
          <a:xfrm>
            <a:off x="2133600" y="3276600"/>
            <a:ext cx="4495800" cy="3221990"/>
            <a:chOff x="2133600" y="3276600"/>
            <a:chExt cx="4495800" cy="322199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276600"/>
              <a:ext cx="4495800" cy="3221990"/>
            </a:xfrm>
            <a:prstGeom prst="rect">
              <a:avLst/>
            </a:prstGeom>
          </p:spPr>
        </p:pic>
        <p:sp>
          <p:nvSpPr>
            <p:cNvPr id="5" name="TextBox 4"/>
            <p:cNvSpPr txBox="1"/>
            <p:nvPr/>
          </p:nvSpPr>
          <p:spPr>
            <a:xfrm rot="20976038">
              <a:off x="3160665" y="4102764"/>
              <a:ext cx="2209800" cy="1569660"/>
            </a:xfrm>
            <a:prstGeom prst="rect">
              <a:avLst/>
            </a:prstGeom>
            <a:noFill/>
          </p:spPr>
          <p:txBody>
            <a:bodyPr wrap="square" rtlCol="0">
              <a:spAutoFit/>
            </a:bodyPr>
            <a:lstStyle/>
            <a:p>
              <a:r>
                <a:rPr lang="en-US" sz="2400" dirty="0">
                  <a:latin typeface="Segoe Script" panose="020B0504020000000003" pitchFamily="34" charset="0"/>
                </a:rPr>
                <a:t>Please notify LC using the Query Form</a:t>
              </a:r>
            </a:p>
          </p:txBody>
        </p:sp>
      </p:grpSp>
    </p:spTree>
    <p:extLst>
      <p:ext uri="{BB962C8B-B14F-4D97-AF65-F5344CB8AC3E}">
        <p14:creationId xmlns:p14="http://schemas.microsoft.com/office/powerpoint/2010/main" val="566781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MTN-025 Testing Algorithm</a:t>
            </a:r>
            <a:br>
              <a:rPr lang="en-US" dirty="0"/>
            </a:br>
            <a:r>
              <a:rPr lang="en-US" sz="3600" dirty="0"/>
              <a:t>Study Visits/Endpoint</a:t>
            </a:r>
          </a:p>
        </p:txBody>
      </p:sp>
      <p:pic>
        <p:nvPicPr>
          <p:cNvPr id="3" name="Picture 2"/>
          <p:cNvPicPr>
            <a:picLocks noChangeAspect="1"/>
          </p:cNvPicPr>
          <p:nvPr/>
        </p:nvPicPr>
        <p:blipFill>
          <a:blip r:embed="rId2"/>
          <a:stretch>
            <a:fillRect/>
          </a:stretch>
        </p:blipFill>
        <p:spPr>
          <a:xfrm>
            <a:off x="1895475" y="1585119"/>
            <a:ext cx="5353050" cy="4816553"/>
          </a:xfrm>
          <a:prstGeom prst="rect">
            <a:avLst/>
          </a:prstGeom>
        </p:spPr>
      </p:pic>
      <p:pic>
        <p:nvPicPr>
          <p:cNvPr id="4" name="Picture 3"/>
          <p:cNvPicPr>
            <a:picLocks noChangeAspect="1"/>
          </p:cNvPicPr>
          <p:nvPr/>
        </p:nvPicPr>
        <p:blipFill>
          <a:blip r:embed="rId3"/>
          <a:stretch>
            <a:fillRect/>
          </a:stretch>
        </p:blipFill>
        <p:spPr>
          <a:xfrm>
            <a:off x="2971800" y="6558212"/>
            <a:ext cx="4372097" cy="288847"/>
          </a:xfrm>
          <a:prstGeom prst="rect">
            <a:avLst/>
          </a:prstGeom>
        </p:spPr>
      </p:pic>
    </p:spTree>
    <p:extLst>
      <p:ext uri="{BB962C8B-B14F-4D97-AF65-F5344CB8AC3E}">
        <p14:creationId xmlns:p14="http://schemas.microsoft.com/office/powerpoint/2010/main" val="3567530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Algorithm Differences</a:t>
            </a:r>
            <a:br>
              <a:rPr lang="en-US" dirty="0"/>
            </a:br>
            <a:r>
              <a:rPr lang="en-US" sz="3600" dirty="0"/>
              <a:t>Study Visits/Endpoint</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52" t="13661" r="11791" b="3638"/>
          <a:stretch/>
        </p:blipFill>
        <p:spPr bwMode="auto">
          <a:xfrm>
            <a:off x="4530235" y="2362200"/>
            <a:ext cx="4575092" cy="40920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72"/>
          <a:stretch/>
        </p:blipFill>
        <p:spPr bwMode="auto">
          <a:xfrm>
            <a:off x="0" y="2362200"/>
            <a:ext cx="4454034" cy="40920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00200" y="1884402"/>
            <a:ext cx="1502334" cy="523220"/>
          </a:xfrm>
          <a:prstGeom prst="rect">
            <a:avLst/>
          </a:prstGeom>
          <a:noFill/>
        </p:spPr>
        <p:txBody>
          <a:bodyPr wrap="none" rtlCol="0">
            <a:spAutoFit/>
          </a:bodyPr>
          <a:lstStyle/>
          <a:p>
            <a:r>
              <a:rPr lang="en-US" sz="2800" b="1" dirty="0">
                <a:solidFill>
                  <a:srgbClr val="FF0000"/>
                </a:solidFill>
              </a:rPr>
              <a:t>ASPIRE</a:t>
            </a:r>
          </a:p>
        </p:txBody>
      </p:sp>
      <p:sp>
        <p:nvSpPr>
          <p:cNvPr id="6" name="TextBox 5"/>
          <p:cNvSpPr txBox="1"/>
          <p:nvPr/>
        </p:nvSpPr>
        <p:spPr>
          <a:xfrm>
            <a:off x="6172200" y="1853625"/>
            <a:ext cx="1346844" cy="584775"/>
          </a:xfrm>
          <a:prstGeom prst="rect">
            <a:avLst/>
          </a:prstGeom>
          <a:noFill/>
          <a:ln>
            <a:noFill/>
          </a:ln>
        </p:spPr>
        <p:txBody>
          <a:bodyPr wrap="none" rtlCol="0">
            <a:spAutoFit/>
          </a:bodyPr>
          <a:lstStyle/>
          <a:p>
            <a:r>
              <a:rPr lang="en-US" sz="3200" b="1" dirty="0">
                <a:solidFill>
                  <a:srgbClr val="00B050"/>
                </a:solidFill>
              </a:rPr>
              <a:t>HOPE</a:t>
            </a:r>
          </a:p>
        </p:txBody>
      </p:sp>
      <p:sp>
        <p:nvSpPr>
          <p:cNvPr id="4" name="Oval 3"/>
          <p:cNvSpPr/>
          <p:nvPr/>
        </p:nvSpPr>
        <p:spPr>
          <a:xfrm>
            <a:off x="1371600" y="4648200"/>
            <a:ext cx="533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91200" y="4639294"/>
            <a:ext cx="914400"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79221" y="6278583"/>
            <a:ext cx="1602180" cy="1756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429000" y="4838700"/>
            <a:ext cx="91440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553200" y="6273635"/>
            <a:ext cx="1752600" cy="1756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229600" y="4651911"/>
            <a:ext cx="685800" cy="28203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345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a:t>
            </a:r>
          </a:p>
        </p:txBody>
      </p:sp>
      <p:sp>
        <p:nvSpPr>
          <p:cNvPr id="3" name="Content Placeholder 2"/>
          <p:cNvSpPr>
            <a:spLocks noGrp="1"/>
          </p:cNvSpPr>
          <p:nvPr>
            <p:ph idx="1"/>
          </p:nvPr>
        </p:nvSpPr>
        <p:spPr>
          <a:xfrm>
            <a:off x="457200" y="1600200"/>
            <a:ext cx="8229600" cy="2286000"/>
          </a:xfrm>
        </p:spPr>
        <p:txBody>
          <a:bodyPr/>
          <a:lstStyle/>
          <a:p>
            <a:r>
              <a:rPr lang="en-US" dirty="0"/>
              <a:t>Sites will use two rapid HIV tests at follow-up:</a:t>
            </a:r>
          </a:p>
          <a:p>
            <a:pPr lvl="1"/>
            <a:r>
              <a:rPr lang="en-US" dirty="0"/>
              <a:t>Fourth generation CE Marked </a:t>
            </a:r>
            <a:r>
              <a:rPr lang="en-US" dirty="0" err="1"/>
              <a:t>Alere</a:t>
            </a:r>
            <a:r>
              <a:rPr lang="en-US" dirty="0"/>
              <a:t> Combo</a:t>
            </a:r>
          </a:p>
          <a:p>
            <a:pPr lvl="1"/>
            <a:r>
              <a:rPr lang="en-US" dirty="0"/>
              <a:t>A third generation FDA-approved test.  </a:t>
            </a:r>
          </a:p>
        </p:txBody>
      </p:sp>
    </p:spTree>
    <p:extLst>
      <p:ext uri="{BB962C8B-B14F-4D97-AF65-F5344CB8AC3E}">
        <p14:creationId xmlns:p14="http://schemas.microsoft.com/office/powerpoint/2010/main" val="3467887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a:t>
            </a:r>
          </a:p>
        </p:txBody>
      </p:sp>
      <p:sp>
        <p:nvSpPr>
          <p:cNvPr id="4" name="Rectangle 3"/>
          <p:cNvSpPr/>
          <p:nvPr/>
        </p:nvSpPr>
        <p:spPr>
          <a:xfrm>
            <a:off x="304800" y="2590800"/>
            <a:ext cx="8686800" cy="2438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t>If both rapids are </a:t>
            </a:r>
            <a:r>
              <a:rPr lang="en-US" sz="2400" b="1" dirty="0"/>
              <a:t>negative</a:t>
            </a:r>
            <a:r>
              <a:rPr lang="en-US" sz="2400" dirty="0"/>
              <a:t>, </a:t>
            </a:r>
          </a:p>
          <a:p>
            <a:pPr algn="ctr"/>
            <a:r>
              <a:rPr lang="en-US" sz="2400" dirty="0"/>
              <a:t>the participant will be considered </a:t>
            </a:r>
          </a:p>
          <a:p>
            <a:pPr algn="ctr"/>
            <a:r>
              <a:rPr lang="en-US" sz="2400" b="1" dirty="0"/>
              <a:t>HIV-uninfected</a:t>
            </a:r>
            <a:r>
              <a:rPr lang="en-US" sz="2400" dirty="0"/>
              <a:t>. </a:t>
            </a:r>
          </a:p>
        </p:txBody>
      </p:sp>
    </p:spTree>
    <p:extLst>
      <p:ext uri="{BB962C8B-B14F-4D97-AF65-F5344CB8AC3E}">
        <p14:creationId xmlns:p14="http://schemas.microsoft.com/office/powerpoint/2010/main" val="597406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a:t>
            </a:r>
          </a:p>
        </p:txBody>
      </p:sp>
      <p:sp>
        <p:nvSpPr>
          <p:cNvPr id="6" name="Rectangle 5"/>
          <p:cNvSpPr/>
          <p:nvPr/>
        </p:nvSpPr>
        <p:spPr>
          <a:xfrm>
            <a:off x="304800" y="1676400"/>
            <a:ext cx="8686800" cy="1295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If both rapids are </a:t>
            </a:r>
            <a:r>
              <a:rPr lang="en-US" sz="2400" b="1" dirty="0"/>
              <a:t>positive</a:t>
            </a:r>
            <a:r>
              <a:rPr lang="en-US" sz="2400" dirty="0"/>
              <a:t>, </a:t>
            </a:r>
          </a:p>
          <a:p>
            <a:pPr algn="ctr"/>
            <a:r>
              <a:rPr lang="en-US" sz="2400" dirty="0"/>
              <a:t>the participant will be considered </a:t>
            </a:r>
            <a:r>
              <a:rPr lang="en-US" sz="2400" b="1" dirty="0"/>
              <a:t>HIV-infected</a:t>
            </a:r>
            <a:r>
              <a:rPr lang="en-US" sz="2400" dirty="0"/>
              <a:t>. </a:t>
            </a:r>
          </a:p>
        </p:txBody>
      </p:sp>
      <p:sp>
        <p:nvSpPr>
          <p:cNvPr id="8" name="Rectangle 7"/>
          <p:cNvSpPr/>
          <p:nvPr/>
        </p:nvSpPr>
        <p:spPr>
          <a:xfrm>
            <a:off x="304800" y="3124200"/>
            <a:ext cx="8686800" cy="3170099"/>
          </a:xfrm>
          <a:prstGeom prst="rect">
            <a:avLst/>
          </a:prstGeom>
        </p:spPr>
        <p:txBody>
          <a:bodyPr wrap="square">
            <a:spAutoFit/>
          </a:bodyPr>
          <a:lstStyle/>
          <a:p>
            <a:pPr marL="285750" indent="-285750">
              <a:buFont typeface="Arial" panose="020B0604020202020204" pitchFamily="34" charset="0"/>
              <a:buChar char="•"/>
            </a:pPr>
            <a:r>
              <a:rPr lang="en-US" sz="2000" dirty="0">
                <a:latin typeface="+mj-lt"/>
              </a:rPr>
              <a:t>Conduct a new blood draw on the same day for CD4, viral load (HIV RNA PCR) and plasma storage.</a:t>
            </a:r>
          </a:p>
          <a:p>
            <a:pPr marL="742950" lvl="1" indent="-285750">
              <a:buFont typeface="Arial" panose="020B0604020202020204" pitchFamily="34" charset="0"/>
              <a:buChar char="•"/>
            </a:pPr>
            <a:r>
              <a:rPr lang="en-US" sz="2000" dirty="0">
                <a:latin typeface="+mj-lt"/>
              </a:rPr>
              <a:t>If the site is unable to collect the sample because the participant is unwilling or other reason, they should try to recall the participant as soon as possible</a:t>
            </a:r>
          </a:p>
          <a:p>
            <a:pPr marL="742950" lvl="1"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r>
              <a:rPr lang="en-US" sz="2000" dirty="0">
                <a:latin typeface="+mj-lt"/>
              </a:rPr>
              <a:t>Perform the CE-marked Geenius confirmatory assay</a:t>
            </a: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r>
              <a:rPr lang="en-US" sz="2000" dirty="0">
                <a:latin typeface="+mj-lt"/>
              </a:rPr>
              <a:t>Perform or send for HIV RNA PCR</a:t>
            </a:r>
          </a:p>
          <a:p>
            <a:pPr marL="285750" indent="-285750">
              <a:buFont typeface="Arial" panose="020B0604020202020204" pitchFamily="34" charset="0"/>
              <a:buChar char="•"/>
            </a:pPr>
            <a:endParaRPr lang="en-US" sz="2000" dirty="0">
              <a:latin typeface="+mj-lt"/>
            </a:endParaRPr>
          </a:p>
        </p:txBody>
      </p:sp>
    </p:spTree>
    <p:extLst>
      <p:ext uri="{BB962C8B-B14F-4D97-AF65-F5344CB8AC3E}">
        <p14:creationId xmlns:p14="http://schemas.microsoft.com/office/powerpoint/2010/main" val="1183836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a:t>
            </a:r>
          </a:p>
        </p:txBody>
      </p:sp>
      <p:sp>
        <p:nvSpPr>
          <p:cNvPr id="5" name="Rectangle 4"/>
          <p:cNvSpPr/>
          <p:nvPr/>
        </p:nvSpPr>
        <p:spPr>
          <a:xfrm>
            <a:off x="381000" y="1676400"/>
            <a:ext cx="86106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If rapids are </a:t>
            </a:r>
            <a:r>
              <a:rPr lang="en-US" sz="2400" b="1" dirty="0"/>
              <a:t>discordant</a:t>
            </a:r>
            <a:r>
              <a:rPr lang="en-US" sz="2400" dirty="0"/>
              <a:t>…</a:t>
            </a:r>
          </a:p>
          <a:p>
            <a:pPr algn="ctr"/>
            <a:r>
              <a:rPr lang="en-US" sz="2400" dirty="0"/>
              <a:t>(one positive and one negative)</a:t>
            </a:r>
          </a:p>
        </p:txBody>
      </p:sp>
      <p:sp>
        <p:nvSpPr>
          <p:cNvPr id="6" name="Content Placeholder 2"/>
          <p:cNvSpPr>
            <a:spLocks noGrp="1"/>
          </p:cNvSpPr>
          <p:nvPr>
            <p:ph idx="1"/>
          </p:nvPr>
        </p:nvSpPr>
        <p:spPr>
          <a:xfrm>
            <a:off x="457200" y="2667000"/>
            <a:ext cx="8229600" cy="3718432"/>
          </a:xfrm>
        </p:spPr>
        <p:txBody>
          <a:bodyPr/>
          <a:lstStyle/>
          <a:p>
            <a:pPr marL="0" indent="0">
              <a:buNone/>
            </a:pPr>
            <a:r>
              <a:rPr lang="en-US" sz="2400" dirty="0"/>
              <a:t>Follow procedures identical to those after two positive rapids. </a:t>
            </a:r>
          </a:p>
          <a:p>
            <a:pPr marL="0" indent="0">
              <a:buNone/>
            </a:pPr>
            <a:endParaRPr lang="en-US" sz="1200" dirty="0"/>
          </a:p>
          <a:p>
            <a:r>
              <a:rPr lang="en-US" sz="2400" dirty="0"/>
              <a:t>Collect blood from a separate blood draw on the same day and proceed immediately with Geenius testing, CD4, and HIV RNA viral load at the local lab.  </a:t>
            </a:r>
          </a:p>
          <a:p>
            <a:pPr marL="0" indent="0">
              <a:buNone/>
            </a:pPr>
            <a:endParaRPr lang="en-US" sz="1200" dirty="0"/>
          </a:p>
          <a:p>
            <a:r>
              <a:rPr lang="en-US" sz="2400" dirty="0"/>
              <a:t>Notify the MTN LC using the query form </a:t>
            </a:r>
          </a:p>
          <a:p>
            <a:pPr lvl="1"/>
            <a:r>
              <a:rPr lang="en-US" sz="2200" b="1" dirty="0">
                <a:solidFill>
                  <a:schemeClr val="accent2"/>
                </a:solidFill>
              </a:rPr>
              <a:t>However, do not wait for MTN approval or MTN LC response to the query form to proceed with further testing</a:t>
            </a:r>
            <a:endParaRPr lang="en-US" sz="2800" b="1" dirty="0">
              <a:solidFill>
                <a:schemeClr val="accent2"/>
              </a:solidFill>
            </a:endParaRPr>
          </a:p>
        </p:txBody>
      </p:sp>
    </p:spTree>
    <p:extLst>
      <p:ext uri="{BB962C8B-B14F-4D97-AF65-F5344CB8AC3E}">
        <p14:creationId xmlns:p14="http://schemas.microsoft.com/office/powerpoint/2010/main" val="762637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Confirmatory Testing</a:t>
            </a:r>
          </a:p>
        </p:txBody>
      </p:sp>
      <p:sp>
        <p:nvSpPr>
          <p:cNvPr id="3" name="Content Placeholder 2"/>
          <p:cNvSpPr>
            <a:spLocks noGrp="1"/>
          </p:cNvSpPr>
          <p:nvPr>
            <p:ph idx="1"/>
          </p:nvPr>
        </p:nvSpPr>
        <p:spPr/>
        <p:txBody>
          <a:bodyPr/>
          <a:lstStyle/>
          <a:p>
            <a:r>
              <a:rPr lang="en-US" dirty="0"/>
              <a:t>If the Geenius is positive, HIV infection is considered confirmed for study purposes per the algorithm.</a:t>
            </a:r>
          </a:p>
        </p:txBody>
      </p:sp>
    </p:spTree>
    <p:extLst>
      <p:ext uri="{BB962C8B-B14F-4D97-AF65-F5344CB8AC3E}">
        <p14:creationId xmlns:p14="http://schemas.microsoft.com/office/powerpoint/2010/main" val="1326444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Confirmatory Testing</a:t>
            </a:r>
          </a:p>
        </p:txBody>
      </p:sp>
      <p:sp>
        <p:nvSpPr>
          <p:cNvPr id="3" name="Content Placeholder 2"/>
          <p:cNvSpPr>
            <a:spLocks noGrp="1"/>
          </p:cNvSpPr>
          <p:nvPr>
            <p:ph idx="1"/>
          </p:nvPr>
        </p:nvSpPr>
        <p:spPr/>
        <p:txBody>
          <a:bodyPr/>
          <a:lstStyle/>
          <a:p>
            <a:r>
              <a:rPr lang="en-US" sz="2800" dirty="0"/>
              <a:t>If the Geenius is negative or indeterminate</a:t>
            </a:r>
          </a:p>
          <a:p>
            <a:pPr lvl="1"/>
            <a:r>
              <a:rPr lang="en-US" sz="2400" dirty="0"/>
              <a:t>Notify the MTN LC using the query form </a:t>
            </a:r>
          </a:p>
          <a:p>
            <a:pPr lvl="1"/>
            <a:r>
              <a:rPr lang="en-US" sz="2400" dirty="0"/>
              <a:t>Use the results of the HIV RNA viral load to determine the need for further testing.  </a:t>
            </a:r>
          </a:p>
        </p:txBody>
      </p:sp>
      <p:graphicFrame>
        <p:nvGraphicFramePr>
          <p:cNvPr id="4" name="Table 3"/>
          <p:cNvGraphicFramePr>
            <a:graphicFrameLocks noGrp="1"/>
          </p:cNvGraphicFramePr>
          <p:nvPr>
            <p:extLst>
              <p:ext uri="{D42A27DB-BD31-4B8C-83A1-F6EECF244321}">
                <p14:modId xmlns:p14="http://schemas.microsoft.com/office/powerpoint/2010/main" val="804765352"/>
              </p:ext>
            </p:extLst>
          </p:nvPr>
        </p:nvGraphicFramePr>
        <p:xfrm>
          <a:off x="609600" y="3465448"/>
          <a:ext cx="7924800" cy="2926080"/>
        </p:xfrm>
        <a:graphic>
          <a:graphicData uri="http://schemas.openxmlformats.org/drawingml/2006/table">
            <a:tbl>
              <a:tblPr firstRow="1" bandRow="1">
                <a:tableStyleId>{F5AB1C69-6EDB-4FF4-983F-18BD219EF322}</a:tableStyleId>
              </a:tblPr>
              <a:tblGrid>
                <a:gridCol w="3962400">
                  <a:extLst>
                    <a:ext uri="{9D8B030D-6E8A-4147-A177-3AD203B41FA5}">
                      <a16:colId xmlns:a16="http://schemas.microsoft.com/office/drawing/2014/main" xmlns="" val="20000"/>
                    </a:ext>
                  </a:extLst>
                </a:gridCol>
                <a:gridCol w="3962400">
                  <a:extLst>
                    <a:ext uri="{9D8B030D-6E8A-4147-A177-3AD203B41FA5}">
                      <a16:colId xmlns:a16="http://schemas.microsoft.com/office/drawing/2014/main" xmlns="" val="20001"/>
                    </a:ext>
                  </a:extLst>
                </a:gridCol>
              </a:tblGrid>
              <a:tr h="370840">
                <a:tc>
                  <a:txBody>
                    <a:bodyPr/>
                    <a:lstStyle/>
                    <a:p>
                      <a:r>
                        <a:rPr lang="en-US" sz="2400" dirty="0"/>
                        <a:t>Viral Load Result</a:t>
                      </a:r>
                    </a:p>
                  </a:txBody>
                  <a:tcPr/>
                </a:tc>
                <a:tc>
                  <a:txBody>
                    <a:bodyPr/>
                    <a:lstStyle/>
                    <a:p>
                      <a:r>
                        <a:rPr lang="en-US" sz="2400" dirty="0"/>
                        <a:t>Fina</a:t>
                      </a:r>
                      <a:r>
                        <a:rPr lang="en-US" sz="2400" baseline="0" dirty="0"/>
                        <a:t>l Status</a:t>
                      </a:r>
                      <a:endParaRPr lang="en-US" sz="2400" dirty="0"/>
                    </a:p>
                  </a:txBody>
                  <a:tcPr/>
                </a:tc>
                <a:extLst>
                  <a:ext uri="{0D108BD9-81ED-4DB2-BD59-A6C34878D82A}">
                    <a16:rowId xmlns:a16="http://schemas.microsoft.com/office/drawing/2014/main" xmlns="" val="10000"/>
                  </a:ext>
                </a:extLst>
              </a:tr>
              <a:tr h="370840">
                <a:tc>
                  <a:txBody>
                    <a:bodyPr/>
                    <a:lstStyle/>
                    <a:p>
                      <a:r>
                        <a:rPr lang="en-US" sz="2400" dirty="0"/>
                        <a:t>≥20 copies/mL</a:t>
                      </a:r>
                      <a:r>
                        <a:rPr lang="en-US" sz="2400" baseline="0" dirty="0"/>
                        <a:t> (</a:t>
                      </a:r>
                      <a:r>
                        <a:rPr lang="en-US" sz="2400" baseline="0" dirty="0" err="1"/>
                        <a:t>TaqMan</a:t>
                      </a:r>
                      <a:r>
                        <a:rPr lang="en-US" sz="2400" baseline="0" dirty="0"/>
                        <a:t>) or</a:t>
                      </a:r>
                      <a:endParaRPr lang="en-US" sz="2400" dirty="0"/>
                    </a:p>
                    <a:p>
                      <a:r>
                        <a:rPr lang="en-US" sz="2400" dirty="0"/>
                        <a:t>≥40</a:t>
                      </a:r>
                      <a:r>
                        <a:rPr lang="en-US" sz="2400" baseline="0" dirty="0"/>
                        <a:t> copies/mL (M2000)</a:t>
                      </a:r>
                      <a:endParaRPr lang="en-US" sz="2400" dirty="0"/>
                    </a:p>
                  </a:txBody>
                  <a:tcPr/>
                </a:tc>
                <a:tc>
                  <a:txBody>
                    <a:bodyPr/>
                    <a:lstStyle/>
                    <a:p>
                      <a:r>
                        <a:rPr lang="en-US" sz="2400" dirty="0"/>
                        <a:t>HIV-infected</a:t>
                      </a:r>
                    </a:p>
                  </a:txBody>
                  <a:tcPr/>
                </a:tc>
                <a:extLst>
                  <a:ext uri="{0D108BD9-81ED-4DB2-BD59-A6C34878D82A}">
                    <a16:rowId xmlns:a16="http://schemas.microsoft.com/office/drawing/2014/main" xmlns="" val="10001"/>
                  </a:ext>
                </a:extLst>
              </a:tr>
              <a:tr h="370840">
                <a:tc>
                  <a:txBody>
                    <a:bodyPr/>
                    <a:lstStyle/>
                    <a:p>
                      <a:r>
                        <a:rPr lang="en-US" sz="2400" dirty="0"/>
                        <a:t>“Target not detected”</a:t>
                      </a:r>
                    </a:p>
                  </a:txBody>
                  <a:tcPr/>
                </a:tc>
                <a:tc>
                  <a:txBody>
                    <a:bodyPr/>
                    <a:lstStyle/>
                    <a:p>
                      <a:r>
                        <a:rPr lang="en-US" sz="2400" dirty="0"/>
                        <a:t>HIV-uninfected</a:t>
                      </a:r>
                    </a:p>
                  </a:txBody>
                  <a:tcPr/>
                </a:tc>
                <a:extLst>
                  <a:ext uri="{0D108BD9-81ED-4DB2-BD59-A6C34878D82A}">
                    <a16:rowId xmlns:a16="http://schemas.microsoft.com/office/drawing/2014/main" xmlns="" val="10002"/>
                  </a:ext>
                </a:extLst>
              </a:tr>
              <a:tr h="370840">
                <a:tc>
                  <a:txBody>
                    <a:bodyPr/>
                    <a:lstStyle/>
                    <a:p>
                      <a:r>
                        <a:rPr lang="en-US" sz="2400" dirty="0"/>
                        <a:t>“Detected, below the limit of detection”</a:t>
                      </a:r>
                    </a:p>
                  </a:txBody>
                  <a:tcPr/>
                </a:tc>
                <a:tc>
                  <a:txBody>
                    <a:bodyPr/>
                    <a:lstStyle/>
                    <a:p>
                      <a:r>
                        <a:rPr lang="en-US" sz="2400" dirty="0"/>
                        <a:t>Further</a:t>
                      </a:r>
                      <a:r>
                        <a:rPr lang="en-US" sz="2400" baseline="0" dirty="0"/>
                        <a:t> testing may be needed</a:t>
                      </a:r>
                    </a:p>
                    <a:p>
                      <a:r>
                        <a:rPr lang="en-US" sz="2400" baseline="0" dirty="0"/>
                        <a:t>Contact MTN LC</a:t>
                      </a:r>
                      <a:endParaRPr lang="en-US" sz="2400"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92774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 Testing</a:t>
            </a:r>
          </a:p>
        </p:txBody>
      </p:sp>
      <p:sp>
        <p:nvSpPr>
          <p:cNvPr id="3" name="Content Placeholder 2"/>
          <p:cNvSpPr>
            <a:spLocks noGrp="1"/>
          </p:cNvSpPr>
          <p:nvPr>
            <p:ph idx="1"/>
          </p:nvPr>
        </p:nvSpPr>
        <p:spPr/>
        <p:txBody>
          <a:bodyPr/>
          <a:lstStyle/>
          <a:p>
            <a:r>
              <a:rPr lang="en-US" sz="2800" dirty="0"/>
              <a:t>When collecting blood to repeat Geenius, even though seroconversion is not yet confirmed at this point, collect additional blood for post seroconversion sample testing (CD4, RNA and plasma storage) along with the repeat Geenius.</a:t>
            </a:r>
          </a:p>
          <a:p>
            <a:r>
              <a:rPr lang="en-US" sz="2800" dirty="0"/>
              <a:t>Testing for the RNA and CD4 should proceed immediately.</a:t>
            </a:r>
          </a:p>
        </p:txBody>
      </p:sp>
    </p:spTree>
    <p:extLst>
      <p:ext uri="{BB962C8B-B14F-4D97-AF65-F5344CB8AC3E}">
        <p14:creationId xmlns:p14="http://schemas.microsoft.com/office/powerpoint/2010/main" val="2980887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MTN-025 Testing Algorithm</a:t>
            </a:r>
            <a:br>
              <a:rPr lang="en-US" dirty="0"/>
            </a:br>
            <a:r>
              <a:rPr lang="en-US" sz="3600" dirty="0"/>
              <a:t>Study Visits/Endpoint</a:t>
            </a:r>
          </a:p>
        </p:txBody>
      </p:sp>
      <p:pic>
        <p:nvPicPr>
          <p:cNvPr id="3" name="Picture 2"/>
          <p:cNvPicPr>
            <a:picLocks noChangeAspect="1"/>
          </p:cNvPicPr>
          <p:nvPr/>
        </p:nvPicPr>
        <p:blipFill>
          <a:blip r:embed="rId2"/>
          <a:stretch>
            <a:fillRect/>
          </a:stretch>
        </p:blipFill>
        <p:spPr>
          <a:xfrm>
            <a:off x="1895475" y="1585119"/>
            <a:ext cx="5353050" cy="4816553"/>
          </a:xfrm>
          <a:prstGeom prst="rect">
            <a:avLst/>
          </a:prstGeom>
        </p:spPr>
      </p:pic>
      <p:pic>
        <p:nvPicPr>
          <p:cNvPr id="4" name="Picture 3"/>
          <p:cNvPicPr>
            <a:picLocks noChangeAspect="1"/>
          </p:cNvPicPr>
          <p:nvPr/>
        </p:nvPicPr>
        <p:blipFill>
          <a:blip r:embed="rId3"/>
          <a:stretch>
            <a:fillRect/>
          </a:stretch>
        </p:blipFill>
        <p:spPr>
          <a:xfrm>
            <a:off x="2971800" y="6558212"/>
            <a:ext cx="4372097" cy="288847"/>
          </a:xfrm>
          <a:prstGeom prst="rect">
            <a:avLst/>
          </a:prstGeom>
        </p:spPr>
      </p:pic>
    </p:spTree>
    <p:extLst>
      <p:ext uri="{BB962C8B-B14F-4D97-AF65-F5344CB8AC3E}">
        <p14:creationId xmlns:p14="http://schemas.microsoft.com/office/powerpoint/2010/main" val="440680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more DNA testing?</a:t>
            </a:r>
          </a:p>
        </p:txBody>
      </p:sp>
      <p:sp>
        <p:nvSpPr>
          <p:cNvPr id="3" name="Content Placeholder 2"/>
          <p:cNvSpPr>
            <a:spLocks noGrp="1"/>
          </p:cNvSpPr>
          <p:nvPr>
            <p:ph idx="1"/>
          </p:nvPr>
        </p:nvSpPr>
        <p:spPr/>
        <p:txBody>
          <a:bodyPr/>
          <a:lstStyle/>
          <a:p>
            <a:r>
              <a:rPr lang="en-US" dirty="0"/>
              <a:t>We never did DNA testing in ASPIRE</a:t>
            </a:r>
          </a:p>
          <a:p>
            <a:r>
              <a:rPr lang="en-US" dirty="0"/>
              <a:t>If it is ever needed, we can request a new sample draw</a:t>
            </a:r>
          </a:p>
          <a:p>
            <a:pPr lvl="1"/>
            <a:r>
              <a:rPr lang="en-US" dirty="0"/>
              <a:t>for example, if Geenius is indeterminate with one major band such as p24, and HIV RNA viral load is detected but below the limit of detection.  </a:t>
            </a:r>
          </a:p>
          <a:p>
            <a:r>
              <a:rPr lang="en-US" dirty="0"/>
              <a:t>Samples for DNA testing can only be collected with approval from the MTN LC. </a:t>
            </a:r>
          </a:p>
          <a:p>
            <a:endParaRPr lang="en-US" dirty="0"/>
          </a:p>
        </p:txBody>
      </p:sp>
    </p:spTree>
    <p:extLst>
      <p:ext uri="{BB962C8B-B14F-4D97-AF65-F5344CB8AC3E}">
        <p14:creationId xmlns:p14="http://schemas.microsoft.com/office/powerpoint/2010/main" val="4032446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Infection</a:t>
            </a:r>
          </a:p>
        </p:txBody>
      </p:sp>
      <p:sp>
        <p:nvSpPr>
          <p:cNvPr id="3" name="Content Placeholder 2"/>
          <p:cNvSpPr>
            <a:spLocks noGrp="1"/>
          </p:cNvSpPr>
          <p:nvPr>
            <p:ph idx="1"/>
          </p:nvPr>
        </p:nvSpPr>
        <p:spPr>
          <a:xfrm>
            <a:off x="457200" y="1600200"/>
            <a:ext cx="8458200" cy="4785232"/>
          </a:xfrm>
        </p:spPr>
        <p:txBody>
          <a:bodyPr/>
          <a:lstStyle/>
          <a:p>
            <a:pPr marL="0" indent="0" algn="ctr">
              <a:buNone/>
            </a:pPr>
            <a:r>
              <a:rPr lang="en-US" dirty="0"/>
              <a:t>During follow up, participants </a:t>
            </a:r>
          </a:p>
          <a:p>
            <a:pPr marL="0" indent="0" algn="ctr">
              <a:buNone/>
            </a:pPr>
            <a:r>
              <a:rPr lang="en-US" sz="4000" b="1" dirty="0">
                <a:solidFill>
                  <a:schemeClr val="accent2"/>
                </a:solidFill>
              </a:rPr>
              <a:t>who request an HIV test</a:t>
            </a:r>
            <a:r>
              <a:rPr lang="en-US" dirty="0"/>
              <a:t> at an interim visit </a:t>
            </a:r>
          </a:p>
          <a:p>
            <a:pPr marL="0" indent="0" algn="ctr">
              <a:buNone/>
            </a:pPr>
            <a:r>
              <a:rPr lang="en-US" dirty="0"/>
              <a:t>or </a:t>
            </a:r>
            <a:r>
              <a:rPr lang="en-US" sz="4000" b="1" dirty="0">
                <a:solidFill>
                  <a:schemeClr val="accent2"/>
                </a:solidFill>
              </a:rPr>
              <a:t>report a risk exposure</a:t>
            </a:r>
            <a:r>
              <a:rPr lang="en-US" dirty="0"/>
              <a:t> </a:t>
            </a:r>
          </a:p>
          <a:p>
            <a:pPr marL="0" indent="0" algn="ctr">
              <a:buNone/>
            </a:pPr>
            <a:r>
              <a:rPr lang="en-US" dirty="0"/>
              <a:t>should have </a:t>
            </a:r>
            <a:r>
              <a:rPr lang="en-US" sz="4000" b="1" dirty="0">
                <a:solidFill>
                  <a:schemeClr val="accent4"/>
                </a:solidFill>
              </a:rPr>
              <a:t>HIV RNA PCR performed</a:t>
            </a:r>
            <a:r>
              <a:rPr lang="en-US" dirty="0"/>
              <a:t> </a:t>
            </a:r>
          </a:p>
          <a:p>
            <a:pPr marL="0" indent="0" algn="ctr">
              <a:buNone/>
            </a:pPr>
            <a:r>
              <a:rPr lang="en-US" dirty="0"/>
              <a:t>even if they have </a:t>
            </a:r>
            <a:r>
              <a:rPr lang="en-US" b="1" dirty="0">
                <a:solidFill>
                  <a:srgbClr val="669900"/>
                </a:solidFill>
              </a:rPr>
              <a:t>2 negative rapid test results</a:t>
            </a:r>
          </a:p>
          <a:p>
            <a:endParaRPr lang="en-US" dirty="0"/>
          </a:p>
        </p:txBody>
      </p:sp>
    </p:spTree>
    <p:extLst>
      <p:ext uri="{BB962C8B-B14F-4D97-AF65-F5344CB8AC3E}">
        <p14:creationId xmlns:p14="http://schemas.microsoft.com/office/powerpoint/2010/main" val="2999419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971800"/>
            <a:ext cx="8229600" cy="1143000"/>
          </a:xfrm>
        </p:spPr>
        <p:txBody>
          <a:bodyPr/>
          <a:lstStyle/>
          <a:p>
            <a:r>
              <a:rPr lang="en-US" sz="3600" dirty="0">
                <a:solidFill>
                  <a:schemeClr val="accent4">
                    <a:lumMod val="75000"/>
                  </a:schemeClr>
                </a:solidFill>
              </a:rPr>
              <a:t>PART III.</a:t>
            </a:r>
            <a:br>
              <a:rPr lang="en-US" sz="3600" dirty="0">
                <a:solidFill>
                  <a:schemeClr val="accent4">
                    <a:lumMod val="75000"/>
                  </a:schemeClr>
                </a:solidFill>
              </a:rPr>
            </a:br>
            <a:r>
              <a:rPr lang="en-US" sz="6000" b="1" dirty="0">
                <a:solidFill>
                  <a:schemeClr val="accent4">
                    <a:lumMod val="75000"/>
                  </a:schemeClr>
                </a:solidFill>
                <a:effectLst>
                  <a:outerShdw blurRad="38100" dist="38100" dir="2700000" algn="tl">
                    <a:srgbClr val="000000">
                      <a:alpha val="43137"/>
                    </a:srgbClr>
                  </a:outerShdw>
                </a:effectLst>
              </a:rPr>
              <a:t>HIV Testing Notification and Query Form</a:t>
            </a:r>
          </a:p>
        </p:txBody>
      </p:sp>
    </p:spTree>
    <p:extLst>
      <p:ext uri="{BB962C8B-B14F-4D97-AF65-F5344CB8AC3E}">
        <p14:creationId xmlns:p14="http://schemas.microsoft.com/office/powerpoint/2010/main" val="1600174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New form layout and usage</a:t>
            </a:r>
          </a:p>
          <a:p>
            <a:pPr marL="0" indent="0">
              <a:buNone/>
            </a:pPr>
            <a:endParaRPr lang="en-US" sz="2800" dirty="0"/>
          </a:p>
          <a:p>
            <a:r>
              <a:rPr lang="en-US" sz="2800" dirty="0"/>
              <a:t>The form can now be used either a testing query (as in ASPIRE) or as simply a notification to the LC.</a:t>
            </a:r>
          </a:p>
          <a:p>
            <a:endParaRPr lang="en-US" sz="2800" dirty="0"/>
          </a:p>
          <a:p>
            <a:r>
              <a:rPr lang="en-US" sz="2800" dirty="0"/>
              <a:t>No longer need to specify kit lots and expiration dates on the form.</a:t>
            </a:r>
          </a:p>
        </p:txBody>
      </p:sp>
      <p:sp>
        <p:nvSpPr>
          <p:cNvPr id="5" name="Title 1"/>
          <p:cNvSpPr>
            <a:spLocks noGrp="1"/>
          </p:cNvSpPr>
          <p:nvPr>
            <p:ph type="title"/>
          </p:nvPr>
        </p:nvSpPr>
        <p:spPr/>
        <p:txBody>
          <a:bodyPr/>
          <a:lstStyle/>
          <a:p>
            <a:r>
              <a:rPr lang="en-US" sz="4000" dirty="0"/>
              <a:t>MTN HIV Testing Notification and Query Form</a:t>
            </a:r>
          </a:p>
        </p:txBody>
      </p:sp>
    </p:spTree>
    <p:extLst>
      <p:ext uri="{BB962C8B-B14F-4D97-AF65-F5344CB8AC3E}">
        <p14:creationId xmlns:p14="http://schemas.microsoft.com/office/powerpoint/2010/main" val="884533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Use the Query Form</a:t>
            </a:r>
          </a:p>
        </p:txBody>
      </p:sp>
      <p:sp>
        <p:nvSpPr>
          <p:cNvPr id="3" name="Content Placeholder 2"/>
          <p:cNvSpPr>
            <a:spLocks noGrp="1"/>
          </p:cNvSpPr>
          <p:nvPr>
            <p:ph idx="1"/>
          </p:nvPr>
        </p:nvSpPr>
        <p:spPr>
          <a:xfrm>
            <a:off x="4419600" y="1600200"/>
            <a:ext cx="4267200" cy="4785232"/>
          </a:xfrm>
        </p:spPr>
        <p:txBody>
          <a:bodyPr/>
          <a:lstStyle/>
          <a:p>
            <a:r>
              <a:rPr lang="en-US" dirty="0"/>
              <a:t>Discordant rapids</a:t>
            </a:r>
          </a:p>
          <a:p>
            <a:r>
              <a:rPr lang="en-US" dirty="0" err="1"/>
              <a:t>Neg</a:t>
            </a:r>
            <a:r>
              <a:rPr lang="en-US" dirty="0"/>
              <a:t> or </a:t>
            </a:r>
            <a:r>
              <a:rPr lang="en-US" dirty="0" err="1"/>
              <a:t>Ind</a:t>
            </a:r>
            <a:r>
              <a:rPr lang="en-US" dirty="0"/>
              <a:t> Geenius</a:t>
            </a:r>
          </a:p>
          <a:p>
            <a:r>
              <a:rPr lang="en-US" dirty="0"/>
              <a:t>HIV-2 result</a:t>
            </a:r>
          </a:p>
          <a:p>
            <a:r>
              <a:rPr lang="en-US" dirty="0"/>
              <a:t>Unusual test pattern</a:t>
            </a:r>
          </a:p>
          <a:p>
            <a:r>
              <a:rPr lang="en-US" dirty="0"/>
              <a:t>Acute infection</a:t>
            </a:r>
          </a:p>
          <a:p>
            <a:r>
              <a:rPr lang="en-US" dirty="0"/>
              <a:t>Any HIV testing case that requires assistance from MTN LC</a:t>
            </a:r>
          </a:p>
        </p:txBody>
      </p:sp>
      <p:pic>
        <p:nvPicPr>
          <p:cNvPr id="4" name="Picture 3"/>
          <p:cNvPicPr>
            <a:picLocks noChangeAspect="1"/>
          </p:cNvPicPr>
          <p:nvPr/>
        </p:nvPicPr>
        <p:blipFill>
          <a:blip r:embed="rId2"/>
          <a:stretch>
            <a:fillRect/>
          </a:stretch>
        </p:blipFill>
        <p:spPr>
          <a:xfrm>
            <a:off x="457200" y="1752600"/>
            <a:ext cx="3558736" cy="47929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1156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Features</a:t>
            </a:r>
          </a:p>
        </p:txBody>
      </p:sp>
      <p:pic>
        <p:nvPicPr>
          <p:cNvPr id="4" name="Content Placeholder 4"/>
          <p:cNvPicPr>
            <a:picLocks noChangeAspect="1"/>
          </p:cNvPicPr>
          <p:nvPr/>
        </p:nvPicPr>
        <p:blipFill rotWithShape="1">
          <a:blip r:embed="rId2">
            <a:extLst>
              <a:ext uri="{28A0092B-C50C-407E-A947-70E740481C1C}">
                <a14:useLocalDpi xmlns:a14="http://schemas.microsoft.com/office/drawing/2010/main" val="0"/>
              </a:ext>
            </a:extLst>
          </a:blip>
          <a:srcRect b="70149"/>
          <a:stretch/>
        </p:blipFill>
        <p:spPr bwMode="auto">
          <a:xfrm>
            <a:off x="152400" y="1752600"/>
            <a:ext cx="5943968" cy="15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3048000" y="3124200"/>
            <a:ext cx="2743200" cy="1143000"/>
          </a:xfrm>
          <a:prstGeom prst="straightConnector1">
            <a:avLst/>
          </a:prstGeom>
          <a:ln w="3810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91200" y="4171856"/>
            <a:ext cx="2057400" cy="1200329"/>
          </a:xfrm>
          <a:prstGeom prst="rect">
            <a:avLst/>
          </a:prstGeom>
          <a:noFill/>
          <a:ln w="28575">
            <a:solidFill>
              <a:schemeClr val="accent2">
                <a:lumMod val="75000"/>
              </a:schemeClr>
            </a:solidFill>
          </a:ln>
        </p:spPr>
        <p:txBody>
          <a:bodyPr wrap="square" rtlCol="0">
            <a:spAutoFit/>
          </a:bodyPr>
          <a:lstStyle/>
          <a:p>
            <a:r>
              <a:rPr lang="en-US" b="1" dirty="0">
                <a:latin typeface="Calibri" panose="020F0502020204030204" pitchFamily="34" charset="0"/>
              </a:rPr>
              <a:t>Form Closed</a:t>
            </a:r>
          </a:p>
          <a:p>
            <a:r>
              <a:rPr lang="en-US" dirty="0">
                <a:latin typeface="Calibri" panose="020F0502020204030204" pitchFamily="34" charset="0"/>
                <a:cs typeface="Arial" panose="020B0604020202020204" pitchFamily="34" charset="0"/>
              </a:rPr>
              <a:t>LC will tick this box when query is complete.</a:t>
            </a:r>
          </a:p>
        </p:txBody>
      </p:sp>
    </p:spTree>
    <p:extLst>
      <p:ext uri="{BB962C8B-B14F-4D97-AF65-F5344CB8AC3E}">
        <p14:creationId xmlns:p14="http://schemas.microsoft.com/office/powerpoint/2010/main" val="23123954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Features</a:t>
            </a:r>
          </a:p>
        </p:txBody>
      </p:sp>
      <p:pic>
        <p:nvPicPr>
          <p:cNvPr id="4" name="Content Placeholder 4"/>
          <p:cNvPicPr>
            <a:picLocks noChangeAspect="1"/>
          </p:cNvPicPr>
          <p:nvPr/>
        </p:nvPicPr>
        <p:blipFill rotWithShape="1">
          <a:blip r:embed="rId2">
            <a:extLst>
              <a:ext uri="{28A0092B-C50C-407E-A947-70E740481C1C}">
                <a14:useLocalDpi xmlns:a14="http://schemas.microsoft.com/office/drawing/2010/main" val="0"/>
              </a:ext>
            </a:extLst>
          </a:blip>
          <a:srcRect b="59701"/>
          <a:stretch/>
        </p:blipFill>
        <p:spPr bwMode="auto">
          <a:xfrm>
            <a:off x="152400" y="1752600"/>
            <a:ext cx="5943968"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457200" y="3657600"/>
            <a:ext cx="533400" cy="940475"/>
          </a:xfrm>
          <a:prstGeom prst="straightConnector1">
            <a:avLst/>
          </a:prstGeom>
          <a:ln w="3810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 y="4598075"/>
            <a:ext cx="6858000" cy="2031325"/>
          </a:xfrm>
          <a:prstGeom prst="rect">
            <a:avLst/>
          </a:prstGeom>
          <a:noFill/>
          <a:ln w="28575">
            <a:solidFill>
              <a:schemeClr val="accent2">
                <a:lumMod val="75000"/>
              </a:schemeClr>
            </a:solidFill>
          </a:ln>
        </p:spPr>
        <p:txBody>
          <a:bodyPr wrap="square" rtlCol="0">
            <a:spAutoFit/>
          </a:bodyPr>
          <a:lstStyle/>
          <a:p>
            <a:r>
              <a:rPr lang="en-US" b="1" dirty="0">
                <a:latin typeface="Calibri" panose="020F0502020204030204" pitchFamily="34" charset="0"/>
              </a:rPr>
              <a:t>Notification:  </a:t>
            </a:r>
            <a:r>
              <a:rPr lang="en-US" dirty="0">
                <a:latin typeface="Calibri" panose="020F0502020204030204" pitchFamily="34" charset="0"/>
              </a:rPr>
              <a:t>Tick this box when a site is required to notify LC of a result as described in the follow-up algorithm but the site can continue testing without LC guidance</a:t>
            </a:r>
          </a:p>
          <a:p>
            <a:r>
              <a:rPr lang="en-US" b="1" dirty="0">
                <a:latin typeface="Calibri" panose="020F0502020204030204" pitchFamily="34" charset="0"/>
              </a:rPr>
              <a:t>Query:  </a:t>
            </a:r>
            <a:r>
              <a:rPr lang="en-US" dirty="0">
                <a:latin typeface="Calibri" panose="020F0502020204030204" pitchFamily="34" charset="0"/>
              </a:rPr>
              <a:t>Tick this box when LC guidance is needed for further testing or to resolve HIV status</a:t>
            </a:r>
            <a:r>
              <a:rPr lang="en-US" b="1" dirty="0">
                <a:latin typeface="Calibri" panose="020F0502020204030204" pitchFamily="34" charset="0"/>
              </a:rPr>
              <a:t>.  </a:t>
            </a:r>
          </a:p>
          <a:p>
            <a:r>
              <a:rPr lang="en-US" b="1" dirty="0">
                <a:latin typeface="Calibri" panose="020F0502020204030204" pitchFamily="34" charset="0"/>
              </a:rPr>
              <a:t>     </a:t>
            </a:r>
            <a:r>
              <a:rPr lang="en-US" b="1" dirty="0">
                <a:latin typeface="Calibri" panose="020F0502020204030204" pitchFamily="34" charset="0"/>
                <a:sym typeface="Wingdings" panose="05000000000000000000" pitchFamily="2" charset="2"/>
              </a:rPr>
              <a:t> </a:t>
            </a:r>
            <a:r>
              <a:rPr lang="en-US" dirty="0">
                <a:latin typeface="Calibri" panose="020F0502020204030204" pitchFamily="34" charset="0"/>
                <a:sym typeface="Wingdings" panose="05000000000000000000" pitchFamily="2" charset="2"/>
              </a:rPr>
              <a:t>The LC will aim to provide a response within 24 hours</a:t>
            </a:r>
          </a:p>
          <a:p>
            <a:r>
              <a:rPr lang="en-US" dirty="0">
                <a:latin typeface="Calibri" panose="020F0502020204030204" pitchFamily="34" charset="0"/>
                <a:sym typeface="Wingdings" panose="05000000000000000000" pitchFamily="2" charset="2"/>
              </a:rPr>
              <a:t>      Please contact the LC if a response is not received within 48 hours</a:t>
            </a:r>
            <a:endParaRPr lang="en-US" dirty="0">
              <a:latin typeface="Calibri" panose="020F0502020204030204" pitchFamily="34" charset="0"/>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552" t="13661" r="11791" b="3638"/>
          <a:stretch/>
        </p:blipFill>
        <p:spPr bwMode="auto">
          <a:xfrm>
            <a:off x="5791200" y="1716741"/>
            <a:ext cx="3060702" cy="27109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Oval 6"/>
          <p:cNvSpPr/>
          <p:nvPr/>
        </p:nvSpPr>
        <p:spPr>
          <a:xfrm>
            <a:off x="7391400" y="3352800"/>
            <a:ext cx="6096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02772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28600" y="1725752"/>
            <a:ext cx="6005512" cy="415953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New Features</a:t>
            </a:r>
          </a:p>
        </p:txBody>
      </p:sp>
      <p:cxnSp>
        <p:nvCxnSpPr>
          <p:cNvPr id="6" name="Straight Arrow Connector 5"/>
          <p:cNvCxnSpPr>
            <a:endCxn id="8" idx="1"/>
          </p:cNvCxnSpPr>
          <p:nvPr/>
        </p:nvCxnSpPr>
        <p:spPr>
          <a:xfrm flipV="1">
            <a:off x="6086194" y="5105526"/>
            <a:ext cx="695606" cy="323166"/>
          </a:xfrm>
          <a:prstGeom prst="straightConnector1">
            <a:avLst/>
          </a:prstGeom>
          <a:ln w="3810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81800" y="4505361"/>
            <a:ext cx="2057400" cy="1200329"/>
          </a:xfrm>
          <a:prstGeom prst="rect">
            <a:avLst/>
          </a:prstGeom>
          <a:noFill/>
          <a:ln w="28575">
            <a:solidFill>
              <a:schemeClr val="accent2">
                <a:lumMod val="75000"/>
              </a:schemeClr>
            </a:solidFill>
          </a:ln>
        </p:spPr>
        <p:txBody>
          <a:bodyPr wrap="square" rtlCol="0">
            <a:spAutoFit/>
          </a:bodyPr>
          <a:lstStyle/>
          <a:p>
            <a:r>
              <a:rPr lang="en-US" b="1" dirty="0">
                <a:latin typeface="Calibri" panose="020F0502020204030204" pitchFamily="34" charset="0"/>
              </a:rPr>
              <a:t>Office 2013 and later versions:  </a:t>
            </a:r>
            <a:r>
              <a:rPr lang="en-US" dirty="0">
                <a:latin typeface="Calibri" panose="020F0502020204030204" pitchFamily="34" charset="0"/>
              </a:rPr>
              <a:t>press + to add new data table</a:t>
            </a:r>
          </a:p>
        </p:txBody>
      </p:sp>
      <p:sp>
        <p:nvSpPr>
          <p:cNvPr id="9" name="Oval 8"/>
          <p:cNvSpPr/>
          <p:nvPr/>
        </p:nvSpPr>
        <p:spPr>
          <a:xfrm>
            <a:off x="5486400" y="5181600"/>
            <a:ext cx="595312" cy="708165"/>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81000" y="1828800"/>
            <a:ext cx="457200" cy="5334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838200" y="1981200"/>
            <a:ext cx="5943600" cy="114301"/>
          </a:xfrm>
          <a:prstGeom prst="straightConnector1">
            <a:avLst/>
          </a:prstGeom>
          <a:ln w="3810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781800" y="1915436"/>
            <a:ext cx="2057400" cy="1477328"/>
          </a:xfrm>
          <a:prstGeom prst="rect">
            <a:avLst/>
          </a:prstGeom>
          <a:noFill/>
          <a:ln w="28575">
            <a:solidFill>
              <a:schemeClr val="accent2">
                <a:lumMod val="75000"/>
              </a:schemeClr>
            </a:solidFill>
          </a:ln>
        </p:spPr>
        <p:txBody>
          <a:bodyPr wrap="square" rtlCol="0">
            <a:spAutoFit/>
          </a:bodyPr>
          <a:lstStyle/>
          <a:p>
            <a:r>
              <a:rPr lang="en-US" b="1" dirty="0">
                <a:latin typeface="Calibri" panose="020F0502020204030204" pitchFamily="34" charset="0"/>
              </a:rPr>
              <a:t>Office 2010 and earlier versions:  </a:t>
            </a:r>
            <a:r>
              <a:rPr lang="en-US" dirty="0">
                <a:latin typeface="Calibri" panose="020F0502020204030204" pitchFamily="34" charset="0"/>
              </a:rPr>
              <a:t>copy paste table to add more data from additional visits</a:t>
            </a:r>
          </a:p>
        </p:txBody>
      </p:sp>
    </p:spTree>
    <p:extLst>
      <p:ext uri="{BB962C8B-B14F-4D97-AF65-F5344CB8AC3E}">
        <p14:creationId xmlns:p14="http://schemas.microsoft.com/office/powerpoint/2010/main" val="28269456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Features</a:t>
            </a:r>
          </a:p>
        </p:txBody>
      </p:sp>
      <p:sp>
        <p:nvSpPr>
          <p:cNvPr id="8" name="TextBox 7"/>
          <p:cNvSpPr txBox="1"/>
          <p:nvPr/>
        </p:nvSpPr>
        <p:spPr>
          <a:xfrm>
            <a:off x="5791200" y="4171856"/>
            <a:ext cx="3200400" cy="923330"/>
          </a:xfrm>
          <a:prstGeom prst="rect">
            <a:avLst/>
          </a:prstGeom>
          <a:noFill/>
          <a:ln w="28575">
            <a:solidFill>
              <a:schemeClr val="accent2">
                <a:lumMod val="75000"/>
              </a:schemeClr>
            </a:solidFill>
          </a:ln>
        </p:spPr>
        <p:txBody>
          <a:bodyPr wrap="square" rtlCol="0">
            <a:spAutoFit/>
          </a:bodyPr>
          <a:lstStyle/>
          <a:p>
            <a:r>
              <a:rPr lang="en-US" b="1" dirty="0">
                <a:latin typeface="Calibri" panose="020F0502020204030204" pitchFamily="34" charset="0"/>
              </a:rPr>
              <a:t>Participant Final Outcome</a:t>
            </a:r>
          </a:p>
          <a:p>
            <a:r>
              <a:rPr lang="en-US" dirty="0">
                <a:latin typeface="Calibri" panose="020F0502020204030204" pitchFamily="34" charset="0"/>
                <a:cs typeface="Arial" panose="020B0604020202020204" pitchFamily="34" charset="0"/>
              </a:rPr>
              <a:t>Tick “Other” if unknown or suspected HIV-2</a:t>
            </a:r>
          </a:p>
        </p:txBody>
      </p:sp>
      <p:pic>
        <p:nvPicPr>
          <p:cNvPr id="7" name="Picture 6"/>
          <p:cNvPicPr>
            <a:picLocks noChangeAspect="1"/>
          </p:cNvPicPr>
          <p:nvPr/>
        </p:nvPicPr>
        <p:blipFill>
          <a:blip r:embed="rId2"/>
          <a:stretch>
            <a:fillRect/>
          </a:stretch>
        </p:blipFill>
        <p:spPr>
          <a:xfrm>
            <a:off x="381000" y="1825683"/>
            <a:ext cx="5762625" cy="1938128"/>
          </a:xfrm>
          <a:prstGeom prst="rect">
            <a:avLst/>
          </a:prstGeom>
          <a:ln>
            <a:noFill/>
          </a:ln>
          <a:effectLst>
            <a:outerShdw blurRad="292100" dist="139700" dir="2700000" algn="tl" rotWithShape="0">
              <a:srgbClr val="333333">
                <a:alpha val="65000"/>
              </a:srgbClr>
            </a:outerShdw>
          </a:effectLst>
        </p:spPr>
      </p:pic>
      <p:cxnSp>
        <p:nvCxnSpPr>
          <p:cNvPr id="6" name="Straight Arrow Connector 5"/>
          <p:cNvCxnSpPr/>
          <p:nvPr/>
        </p:nvCxnSpPr>
        <p:spPr>
          <a:xfrm>
            <a:off x="3048000" y="3124200"/>
            <a:ext cx="2743200" cy="1143000"/>
          </a:xfrm>
          <a:prstGeom prst="straightConnector1">
            <a:avLst/>
          </a:prstGeom>
          <a:ln w="3810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1507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Send Query Form to MTN LC</a:t>
            </a:r>
          </a:p>
        </p:txBody>
      </p:sp>
      <p:sp>
        <p:nvSpPr>
          <p:cNvPr id="3" name="Content Placeholder 2"/>
          <p:cNvSpPr>
            <a:spLocks noGrp="1"/>
          </p:cNvSpPr>
          <p:nvPr>
            <p:ph idx="1"/>
          </p:nvPr>
        </p:nvSpPr>
        <p:spPr/>
        <p:txBody>
          <a:bodyPr/>
          <a:lstStyle/>
          <a:p>
            <a:r>
              <a:rPr lang="en-US" dirty="0"/>
              <a:t>Email query form to:</a:t>
            </a:r>
          </a:p>
          <a:p>
            <a:pPr marL="457200" lvl="1" indent="0">
              <a:buNone/>
            </a:pPr>
            <a:r>
              <a:rPr lang="en-US" dirty="0">
                <a:hlinkClick r:id="rId2"/>
              </a:rPr>
              <a:t>mtnvirology@mtnstopshiv.org</a:t>
            </a:r>
            <a:endParaRPr lang="en-US" dirty="0"/>
          </a:p>
          <a:p>
            <a:r>
              <a:rPr lang="en-US" dirty="0"/>
              <a:t>MTN LC will respond and reply to query with comments directly on form</a:t>
            </a:r>
          </a:p>
          <a:p>
            <a:r>
              <a:rPr lang="en-US" dirty="0"/>
              <a:t>Continue using same form for new information for same PTID</a:t>
            </a:r>
          </a:p>
          <a:p>
            <a:r>
              <a:rPr lang="en-US" dirty="0"/>
              <a:t>When “Query Closed” box is ticked, form can be filed.</a:t>
            </a:r>
          </a:p>
        </p:txBody>
      </p:sp>
    </p:spTree>
    <p:extLst>
      <p:ext uri="{BB962C8B-B14F-4D97-AF65-F5344CB8AC3E}">
        <p14:creationId xmlns:p14="http://schemas.microsoft.com/office/powerpoint/2010/main" val="2998853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971800"/>
            <a:ext cx="8229600" cy="1143000"/>
          </a:xfrm>
        </p:spPr>
        <p:txBody>
          <a:bodyPr/>
          <a:lstStyle/>
          <a:p>
            <a:r>
              <a:rPr lang="en-US" sz="3600" dirty="0">
                <a:solidFill>
                  <a:schemeClr val="accent4">
                    <a:lumMod val="75000"/>
                  </a:schemeClr>
                </a:solidFill>
              </a:rPr>
              <a:t>PART I.</a:t>
            </a:r>
            <a:br>
              <a:rPr lang="en-US" sz="3600" dirty="0">
                <a:solidFill>
                  <a:schemeClr val="accent4">
                    <a:lumMod val="75000"/>
                  </a:schemeClr>
                </a:solidFill>
              </a:rPr>
            </a:br>
            <a:r>
              <a:rPr lang="en-US" sz="6000" b="1" dirty="0">
                <a:solidFill>
                  <a:schemeClr val="accent4">
                    <a:lumMod val="75000"/>
                  </a:schemeClr>
                </a:solidFill>
                <a:effectLst>
                  <a:outerShdw blurRad="38100" dist="38100" dir="2700000" algn="tl">
                    <a:srgbClr val="000000">
                      <a:alpha val="43137"/>
                    </a:srgbClr>
                  </a:outerShdw>
                </a:effectLst>
              </a:rPr>
              <a:t>New HIV Rapid and Confirmatory Tests</a:t>
            </a:r>
          </a:p>
        </p:txBody>
      </p:sp>
    </p:spTree>
    <p:extLst>
      <p:ext uri="{BB962C8B-B14F-4D97-AF65-F5344CB8AC3E}">
        <p14:creationId xmlns:p14="http://schemas.microsoft.com/office/powerpoint/2010/main" val="25833791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pPr marL="0" indent="0">
              <a:buNone/>
            </a:pPr>
            <a:r>
              <a:rPr lang="en-US" sz="2400" b="1" dirty="0"/>
              <a:t>MTN Virology Core</a:t>
            </a:r>
          </a:p>
          <a:p>
            <a:pPr marL="0" indent="0">
              <a:buNone/>
            </a:pPr>
            <a:r>
              <a:rPr lang="en-US" sz="2400" dirty="0">
                <a:hlinkClick r:id="rId2"/>
              </a:rPr>
              <a:t>mtnvirology@mtnstopshiv.org</a:t>
            </a:r>
            <a:endParaRPr lang="en-US" sz="2400" dirty="0"/>
          </a:p>
          <a:p>
            <a:pPr marL="0" indent="0">
              <a:buNone/>
            </a:pPr>
            <a:endParaRPr lang="en-US" sz="2400" dirty="0"/>
          </a:p>
          <a:p>
            <a:pPr marL="0" indent="0">
              <a:buNone/>
            </a:pPr>
            <a:r>
              <a:rPr lang="en-US" sz="2400" b="1" dirty="0"/>
              <a:t>MTN-025 SSP Section 13: Laboratory Considerations</a:t>
            </a:r>
          </a:p>
          <a:p>
            <a:pPr marL="0" indent="0">
              <a:buNone/>
            </a:pPr>
            <a:r>
              <a:rPr lang="en-US" sz="2400" dirty="0">
                <a:hlinkClick r:id="rId3"/>
              </a:rPr>
              <a:t>http://www.mtnstopshiv.org/node/7334</a:t>
            </a:r>
            <a:endParaRPr lang="en-US" sz="2400" dirty="0"/>
          </a:p>
          <a:p>
            <a:pPr marL="0" indent="0">
              <a:buNone/>
            </a:pPr>
            <a:endParaRPr lang="en-US" sz="2400" dirty="0"/>
          </a:p>
          <a:p>
            <a:pPr marL="0" indent="0">
              <a:buNone/>
            </a:pPr>
            <a:r>
              <a:rPr lang="en-US" sz="2400" b="1" dirty="0"/>
              <a:t>Contacts at MTN LC and Virology Core</a:t>
            </a:r>
          </a:p>
          <a:p>
            <a:pPr marL="0" indent="0">
              <a:buNone/>
            </a:pPr>
            <a:r>
              <a:rPr lang="en-US" sz="2000" dirty="0"/>
              <a:t>Urvi Parikh, Ph.D.  	</a:t>
            </a:r>
            <a:r>
              <a:rPr lang="en-US" sz="2000" dirty="0">
                <a:hlinkClick r:id="rId4"/>
              </a:rPr>
              <a:t>ump3@pitt.edu</a:t>
            </a:r>
            <a:endParaRPr lang="en-US" sz="2000" dirty="0"/>
          </a:p>
          <a:p>
            <a:pPr marL="0" indent="0">
              <a:buNone/>
            </a:pPr>
            <a:r>
              <a:rPr lang="en-US" sz="2000" dirty="0"/>
              <a:t>Amy Opest, M.S.	 	</a:t>
            </a:r>
            <a:r>
              <a:rPr lang="en-US" sz="2000" dirty="0">
                <a:hlinkClick r:id="rId5"/>
              </a:rPr>
              <a:t>amo45@pitt.edu</a:t>
            </a:r>
            <a:endParaRPr lang="en-US" sz="2000" dirty="0"/>
          </a:p>
          <a:p>
            <a:pPr marL="0" indent="0">
              <a:buNone/>
            </a:pPr>
            <a:r>
              <a:rPr lang="en-US" sz="2000" dirty="0"/>
              <a:t>Edward </a:t>
            </a:r>
            <a:r>
              <a:rPr lang="en-US" sz="2000" dirty="0" err="1"/>
              <a:t>Livant</a:t>
            </a:r>
            <a:r>
              <a:rPr lang="en-US" sz="2000" dirty="0"/>
              <a:t>, BSMT(ASCP), MPH      </a:t>
            </a:r>
            <a:r>
              <a:rPr lang="en-US" sz="2000" dirty="0">
                <a:hlinkClick r:id="rId6"/>
              </a:rPr>
              <a:t>elivant@mwri.magee.edu</a:t>
            </a:r>
            <a:endParaRPr lang="en-US" sz="2000" dirty="0"/>
          </a:p>
          <a:p>
            <a:pPr marL="0" indent="0">
              <a:buNone/>
            </a:pPr>
            <a:r>
              <a:rPr lang="en-US" sz="2000" dirty="0"/>
              <a:t>	</a:t>
            </a:r>
            <a:r>
              <a:rPr lang="en-US" sz="2800" dirty="0"/>
              <a:t>	</a:t>
            </a:r>
            <a:endParaRPr lang="en-US" dirty="0"/>
          </a:p>
        </p:txBody>
      </p:sp>
    </p:spTree>
    <p:extLst>
      <p:ext uri="{BB962C8B-B14F-4D97-AF65-F5344CB8AC3E}">
        <p14:creationId xmlns:p14="http://schemas.microsoft.com/office/powerpoint/2010/main" val="637292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24200"/>
            <a:ext cx="8229600" cy="1143000"/>
          </a:xfrm>
        </p:spPr>
        <p:txBody>
          <a:bodyPr/>
          <a:lstStyle/>
          <a:p>
            <a:r>
              <a:rPr lang="en-US" dirty="0"/>
              <a:t>Fourth Generation Rapid Tests</a:t>
            </a:r>
          </a:p>
        </p:txBody>
      </p:sp>
    </p:spTree>
    <p:extLst>
      <p:ext uri="{BB962C8B-B14F-4D97-AF65-F5344CB8AC3E}">
        <p14:creationId xmlns:p14="http://schemas.microsoft.com/office/powerpoint/2010/main" val="1709904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Detection of HIV Infection with Current Tests</a:t>
            </a:r>
          </a:p>
        </p:txBody>
      </p:sp>
      <p:pic>
        <p:nvPicPr>
          <p:cNvPr id="3" name="Picture 2"/>
          <p:cNvPicPr>
            <a:picLocks noChangeAspect="1"/>
          </p:cNvPicPr>
          <p:nvPr/>
        </p:nvPicPr>
        <p:blipFill>
          <a:blip r:embed="rId2"/>
          <a:stretch>
            <a:fillRect/>
          </a:stretch>
        </p:blipFill>
        <p:spPr>
          <a:xfrm>
            <a:off x="990600" y="1747331"/>
            <a:ext cx="7162800" cy="4868168"/>
          </a:xfrm>
          <a:prstGeom prst="rect">
            <a:avLst/>
          </a:prstGeom>
        </p:spPr>
      </p:pic>
      <p:sp>
        <p:nvSpPr>
          <p:cNvPr id="7" name="TextBox 6"/>
          <p:cNvSpPr txBox="1"/>
          <p:nvPr/>
        </p:nvSpPr>
        <p:spPr>
          <a:xfrm>
            <a:off x="7171152" y="6477000"/>
            <a:ext cx="1972848" cy="276999"/>
          </a:xfrm>
          <a:prstGeom prst="rect">
            <a:avLst/>
          </a:prstGeom>
          <a:noFill/>
        </p:spPr>
        <p:txBody>
          <a:bodyPr wrap="none" rtlCol="0">
            <a:spAutoFit/>
          </a:bodyPr>
          <a:lstStyle/>
          <a:p>
            <a:r>
              <a:rPr lang="en-US" sz="1200" dirty="0"/>
              <a:t>Patel et al. J </a:t>
            </a:r>
            <a:r>
              <a:rPr lang="en-US" sz="1200" dirty="0" err="1"/>
              <a:t>Clin</a:t>
            </a:r>
            <a:r>
              <a:rPr lang="en-US" sz="1200" dirty="0"/>
              <a:t> </a:t>
            </a:r>
            <a:r>
              <a:rPr lang="en-US" sz="1200" dirty="0" err="1"/>
              <a:t>Virol</a:t>
            </a:r>
            <a:r>
              <a:rPr lang="en-US" sz="1200" dirty="0"/>
              <a:t>. 2012</a:t>
            </a:r>
          </a:p>
        </p:txBody>
      </p:sp>
      <p:sp>
        <p:nvSpPr>
          <p:cNvPr id="4" name="Rectangle 3"/>
          <p:cNvSpPr/>
          <p:nvPr/>
        </p:nvSpPr>
        <p:spPr>
          <a:xfrm>
            <a:off x="2667000" y="1600200"/>
            <a:ext cx="1219200" cy="2895600"/>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800" y="1600200"/>
            <a:ext cx="457200" cy="2895600"/>
          </a:xfrm>
          <a:prstGeom prst="rect">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84574" y="5105400"/>
            <a:ext cx="782425" cy="381000"/>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09800" y="5867399"/>
            <a:ext cx="1066800" cy="748099"/>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4956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40074"/>
                </a:solidFill>
              </a:rPr>
              <a:t>3</a:t>
            </a:r>
            <a:r>
              <a:rPr lang="en-US" baseline="30000" dirty="0">
                <a:solidFill>
                  <a:srgbClr val="740074"/>
                </a:solidFill>
              </a:rPr>
              <a:t>rd</a:t>
            </a:r>
            <a:r>
              <a:rPr lang="en-US" dirty="0">
                <a:solidFill>
                  <a:srgbClr val="740074"/>
                </a:solidFill>
              </a:rPr>
              <a:t> and 4</a:t>
            </a:r>
            <a:r>
              <a:rPr lang="en-US" baseline="30000" dirty="0">
                <a:solidFill>
                  <a:srgbClr val="740074"/>
                </a:solidFill>
              </a:rPr>
              <a:t>th</a:t>
            </a:r>
            <a:r>
              <a:rPr lang="en-US" dirty="0">
                <a:solidFill>
                  <a:srgbClr val="740074"/>
                </a:solidFill>
              </a:rPr>
              <a:t> Generation HIV Tests</a:t>
            </a:r>
          </a:p>
        </p:txBody>
      </p:sp>
      <p:sp>
        <p:nvSpPr>
          <p:cNvPr id="4" name="Text Placeholder 3"/>
          <p:cNvSpPr>
            <a:spLocks noGrp="1"/>
          </p:cNvSpPr>
          <p:nvPr>
            <p:ph type="body" idx="1"/>
          </p:nvPr>
        </p:nvSpPr>
        <p:spPr>
          <a:xfrm>
            <a:off x="850670" y="2836944"/>
            <a:ext cx="2409492" cy="508433"/>
          </a:xfrm>
        </p:spPr>
        <p:txBody>
          <a:bodyPr/>
          <a:lstStyle/>
          <a:p>
            <a:pPr algn="ctr"/>
            <a:r>
              <a:rPr lang="en-US" u="sng" dirty="0"/>
              <a:t>3</a:t>
            </a:r>
            <a:r>
              <a:rPr lang="en-US" u="sng" baseline="30000" dirty="0"/>
              <a:t>rd</a:t>
            </a:r>
            <a:r>
              <a:rPr lang="en-US" u="sng" dirty="0"/>
              <a:t> generation</a:t>
            </a:r>
          </a:p>
        </p:txBody>
      </p:sp>
      <p:sp>
        <p:nvSpPr>
          <p:cNvPr id="3" name="Content Placeholder 2"/>
          <p:cNvSpPr>
            <a:spLocks noGrp="1"/>
          </p:cNvSpPr>
          <p:nvPr>
            <p:ph sz="half" idx="2"/>
          </p:nvPr>
        </p:nvSpPr>
        <p:spPr>
          <a:xfrm>
            <a:off x="758031" y="3381196"/>
            <a:ext cx="2667000" cy="2293098"/>
          </a:xfrm>
        </p:spPr>
        <p:txBody>
          <a:bodyPr/>
          <a:lstStyle/>
          <a:p>
            <a:r>
              <a:rPr lang="en-US" sz="2000" dirty="0"/>
              <a:t>Detects infection as defined by the presence of </a:t>
            </a:r>
            <a:r>
              <a:rPr lang="en-US" sz="2000" dirty="0">
                <a:solidFill>
                  <a:schemeClr val="accent1">
                    <a:lumMod val="75000"/>
                  </a:schemeClr>
                </a:solidFill>
              </a:rPr>
              <a:t>antibody</a:t>
            </a:r>
            <a:r>
              <a:rPr lang="en-US" sz="2000" dirty="0"/>
              <a:t>.</a:t>
            </a:r>
          </a:p>
          <a:p>
            <a:r>
              <a:rPr lang="en-US" sz="2000" dirty="0"/>
              <a:t>Detection at 3-4 weeks after infection.</a:t>
            </a:r>
          </a:p>
        </p:txBody>
      </p:sp>
      <p:sp>
        <p:nvSpPr>
          <p:cNvPr id="5" name="Text Placeholder 4"/>
          <p:cNvSpPr>
            <a:spLocks noGrp="1"/>
          </p:cNvSpPr>
          <p:nvPr>
            <p:ph type="body" sz="quarter" idx="3"/>
          </p:nvPr>
        </p:nvSpPr>
        <p:spPr>
          <a:xfrm>
            <a:off x="5447506" y="2616466"/>
            <a:ext cx="2524126" cy="639762"/>
          </a:xfrm>
        </p:spPr>
        <p:txBody>
          <a:bodyPr/>
          <a:lstStyle/>
          <a:p>
            <a:pPr algn="ctr"/>
            <a:r>
              <a:rPr lang="en-US" u="sng" dirty="0"/>
              <a:t>4</a:t>
            </a:r>
            <a:r>
              <a:rPr lang="en-US" u="sng" baseline="30000" dirty="0"/>
              <a:t>th</a:t>
            </a:r>
            <a:r>
              <a:rPr lang="en-US" u="sng" dirty="0"/>
              <a:t> generation</a:t>
            </a:r>
          </a:p>
        </p:txBody>
      </p:sp>
      <p:sp>
        <p:nvSpPr>
          <p:cNvPr id="7" name="Content Placeholder 6"/>
          <p:cNvSpPr>
            <a:spLocks noGrp="1"/>
          </p:cNvSpPr>
          <p:nvPr>
            <p:ph sz="quarter" idx="4"/>
          </p:nvPr>
        </p:nvSpPr>
        <p:spPr>
          <a:xfrm>
            <a:off x="5284060" y="3225748"/>
            <a:ext cx="2517775" cy="2603994"/>
          </a:xfrm>
        </p:spPr>
        <p:txBody>
          <a:bodyPr/>
          <a:lstStyle/>
          <a:p>
            <a:r>
              <a:rPr lang="en-US" sz="2000" dirty="0"/>
              <a:t>Detects infection as defined by the presence of </a:t>
            </a:r>
            <a:r>
              <a:rPr lang="en-US" sz="2000" dirty="0">
                <a:solidFill>
                  <a:schemeClr val="accent1">
                    <a:lumMod val="75000"/>
                  </a:schemeClr>
                </a:solidFill>
              </a:rPr>
              <a:t>antibody</a:t>
            </a:r>
            <a:r>
              <a:rPr lang="en-US" sz="2000" dirty="0"/>
              <a:t> AND/OR </a:t>
            </a:r>
            <a:r>
              <a:rPr lang="en-US" sz="2000" dirty="0">
                <a:solidFill>
                  <a:srgbClr val="FF0000"/>
                </a:solidFill>
              </a:rPr>
              <a:t>ANTIGEN</a:t>
            </a:r>
            <a:r>
              <a:rPr lang="en-US" sz="2000" dirty="0"/>
              <a:t>.</a:t>
            </a:r>
          </a:p>
          <a:p>
            <a:r>
              <a:rPr lang="en-US" sz="2000" dirty="0"/>
              <a:t>Detection at antigen 2-3 weeks after infection.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grpSp>
        <p:nvGrpSpPr>
          <p:cNvPr id="11" name="Group 10"/>
          <p:cNvGrpSpPr/>
          <p:nvPr/>
        </p:nvGrpSpPr>
        <p:grpSpPr>
          <a:xfrm>
            <a:off x="3352800" y="1828800"/>
            <a:ext cx="1839247" cy="4459050"/>
            <a:chOff x="2901157" y="2101154"/>
            <a:chExt cx="1839247" cy="445905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925" r="89815" b="36420"/>
            <a:stretch/>
          </p:blipFill>
          <p:spPr>
            <a:xfrm>
              <a:off x="2901157" y="2312383"/>
              <a:ext cx="762000" cy="3924300"/>
            </a:xfrm>
            <a:prstGeom prst="rect">
              <a:avLst/>
            </a:prstGeom>
          </p:spPr>
        </p:pic>
        <p:pic>
          <p:nvPicPr>
            <p:cNvPr id="10" name="Picture 9"/>
            <p:cNvPicPr>
              <a:picLocks noChangeAspect="1"/>
            </p:cNvPicPr>
            <p:nvPr/>
          </p:nvPicPr>
          <p:blipFill rotWithShape="1">
            <a:blip r:embed="rId4"/>
            <a:srcRect l="17778" r="21519"/>
            <a:stretch/>
          </p:blipFill>
          <p:spPr>
            <a:xfrm>
              <a:off x="3736976" y="2101154"/>
              <a:ext cx="1003428" cy="4459050"/>
            </a:xfrm>
            <a:prstGeom prst="rect">
              <a:avLst/>
            </a:prstGeom>
          </p:spPr>
        </p:pic>
      </p:grpSp>
    </p:spTree>
    <p:extLst>
      <p:ext uri="{BB962C8B-B14F-4D97-AF65-F5344CB8AC3E}">
        <p14:creationId xmlns:p14="http://schemas.microsoft.com/office/powerpoint/2010/main" val="910787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933" y="152400"/>
            <a:ext cx="8288957" cy="1143000"/>
          </a:xfrm>
        </p:spPr>
        <p:txBody>
          <a:bodyPr/>
          <a:lstStyle/>
          <a:p>
            <a:pPr algn="l"/>
            <a:r>
              <a:rPr lang="en-US" sz="4000" dirty="0" err="1"/>
              <a:t>Alere</a:t>
            </a:r>
            <a:r>
              <a:rPr lang="en-US" sz="4000" dirty="0"/>
              <a:t> HIV Combo 4</a:t>
            </a:r>
            <a:r>
              <a:rPr lang="en-US" sz="4000" baseline="30000" dirty="0"/>
              <a:t>th</a:t>
            </a:r>
            <a:r>
              <a:rPr lang="en-US" sz="4000" dirty="0"/>
              <a:t> gen. Rapid Test</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198" t="7193" r="14265" b="34927"/>
          <a:stretch/>
        </p:blipFill>
        <p:spPr bwMode="auto">
          <a:xfrm>
            <a:off x="215900" y="2651111"/>
            <a:ext cx="8915400" cy="1035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266825" y="2020866"/>
            <a:ext cx="990600" cy="1082689"/>
            <a:chOff x="1266825" y="2020866"/>
            <a:chExt cx="990600" cy="1082689"/>
          </a:xfrm>
        </p:grpSpPr>
        <p:cxnSp>
          <p:nvCxnSpPr>
            <p:cNvPr id="7" name="Straight Arrow Connector 6"/>
            <p:cNvCxnSpPr>
              <a:stCxn id="10" idx="2"/>
            </p:cNvCxnSpPr>
            <p:nvPr/>
          </p:nvCxnSpPr>
          <p:spPr>
            <a:xfrm>
              <a:off x="1762125" y="2465366"/>
              <a:ext cx="0" cy="6381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1266825" y="2020866"/>
              <a:ext cx="990600" cy="444500"/>
            </a:xfrm>
            <a:prstGeom prst="round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Sample Pad</a:t>
              </a:r>
            </a:p>
          </p:txBody>
        </p:sp>
      </p:grpSp>
      <p:grpSp>
        <p:nvGrpSpPr>
          <p:cNvPr id="9" name="Group 8"/>
          <p:cNvGrpSpPr/>
          <p:nvPr/>
        </p:nvGrpSpPr>
        <p:grpSpPr>
          <a:xfrm>
            <a:off x="215900" y="3352801"/>
            <a:ext cx="2960687" cy="2286000"/>
            <a:chOff x="347662" y="3352801"/>
            <a:chExt cx="2828925" cy="2286000"/>
          </a:xfrm>
        </p:grpSpPr>
        <p:cxnSp>
          <p:nvCxnSpPr>
            <p:cNvPr id="15" name="Straight Arrow Connector 14"/>
            <p:cNvCxnSpPr>
              <a:stCxn id="16" idx="0"/>
            </p:cNvCxnSpPr>
            <p:nvPr/>
          </p:nvCxnSpPr>
          <p:spPr>
            <a:xfrm flipV="1">
              <a:off x="1762125" y="3352801"/>
              <a:ext cx="828675" cy="4699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47662" y="3822783"/>
              <a:ext cx="2828925" cy="1816018"/>
            </a:xfrm>
            <a:prstGeom prst="round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en-US" sz="1400" dirty="0" err="1"/>
                <a:t>Biotinylated</a:t>
              </a:r>
              <a:r>
                <a:rPr lang="en-US" sz="1400" dirty="0"/>
                <a:t> anti-p24 antibodies and selenium colloid – conjugates coated with:</a:t>
              </a:r>
            </a:p>
            <a:p>
              <a:pPr marL="285750" indent="-285750">
                <a:buFont typeface="Arial" panose="020B0604020202020204" pitchFamily="34" charset="0"/>
                <a:buChar char="•"/>
              </a:pPr>
              <a:r>
                <a:rPr lang="en-US" sz="1400" dirty="0"/>
                <a:t> HIV-1, HIV-2 and group O antigens, synthetic HIV-2 peptide</a:t>
              </a:r>
            </a:p>
            <a:p>
              <a:pPr marL="285750" indent="-285750">
                <a:buFont typeface="Arial" panose="020B0604020202020204" pitchFamily="34" charset="0"/>
                <a:buChar char="•"/>
              </a:pPr>
              <a:r>
                <a:rPr lang="en-US" sz="1400" dirty="0"/>
                <a:t>Anti-p24 monoclonal antibody</a:t>
              </a:r>
            </a:p>
          </p:txBody>
        </p:sp>
      </p:grpSp>
      <p:grpSp>
        <p:nvGrpSpPr>
          <p:cNvPr id="4" name="Group 3"/>
          <p:cNvGrpSpPr/>
          <p:nvPr/>
        </p:nvGrpSpPr>
        <p:grpSpPr>
          <a:xfrm>
            <a:off x="3517900" y="1695422"/>
            <a:ext cx="990600" cy="1385908"/>
            <a:chOff x="3517900" y="1695422"/>
            <a:chExt cx="990600" cy="1385908"/>
          </a:xfrm>
        </p:grpSpPr>
        <p:cxnSp>
          <p:nvCxnSpPr>
            <p:cNvPr id="25" name="Straight Arrow Connector 24"/>
            <p:cNvCxnSpPr>
              <a:stCxn id="26" idx="2"/>
            </p:cNvCxnSpPr>
            <p:nvPr/>
          </p:nvCxnSpPr>
          <p:spPr>
            <a:xfrm>
              <a:off x="4013200" y="2139922"/>
              <a:ext cx="0" cy="9414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517900" y="1695422"/>
              <a:ext cx="990600" cy="444500"/>
            </a:xfrm>
            <a:prstGeom prst="round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accent1">
                      <a:lumMod val="75000"/>
                    </a:schemeClr>
                  </a:solidFill>
                </a:rPr>
                <a:t>Antibody</a:t>
              </a:r>
              <a:r>
                <a:rPr lang="en-US" sz="1400" dirty="0"/>
                <a:t> </a:t>
              </a:r>
              <a:r>
                <a:rPr lang="en-US" sz="1400" dirty="0">
                  <a:solidFill>
                    <a:schemeClr val="accent1">
                      <a:lumMod val="75000"/>
                    </a:schemeClr>
                  </a:solidFill>
                </a:rPr>
                <a:t>Window</a:t>
              </a:r>
            </a:p>
          </p:txBody>
        </p:sp>
      </p:grpSp>
      <p:grpSp>
        <p:nvGrpSpPr>
          <p:cNvPr id="8" name="Group 7"/>
          <p:cNvGrpSpPr/>
          <p:nvPr/>
        </p:nvGrpSpPr>
        <p:grpSpPr>
          <a:xfrm>
            <a:off x="5165312" y="1695422"/>
            <a:ext cx="990600" cy="1379586"/>
            <a:chOff x="5165312" y="1695422"/>
            <a:chExt cx="990600" cy="1379586"/>
          </a:xfrm>
        </p:grpSpPr>
        <p:cxnSp>
          <p:nvCxnSpPr>
            <p:cNvPr id="27" name="Straight Arrow Connector 26"/>
            <p:cNvCxnSpPr>
              <a:stCxn id="28" idx="2"/>
            </p:cNvCxnSpPr>
            <p:nvPr/>
          </p:nvCxnSpPr>
          <p:spPr>
            <a:xfrm>
              <a:off x="5660612" y="2139922"/>
              <a:ext cx="0" cy="9350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5165312" y="1695422"/>
              <a:ext cx="990600" cy="444500"/>
            </a:xfrm>
            <a:prstGeom prst="round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Control Window</a:t>
              </a:r>
            </a:p>
          </p:txBody>
        </p:sp>
      </p:grpSp>
      <p:grpSp>
        <p:nvGrpSpPr>
          <p:cNvPr id="5" name="Group 4"/>
          <p:cNvGrpSpPr/>
          <p:nvPr/>
        </p:nvGrpSpPr>
        <p:grpSpPr>
          <a:xfrm>
            <a:off x="4200112" y="2138327"/>
            <a:ext cx="990600" cy="899357"/>
            <a:chOff x="4200112" y="2138327"/>
            <a:chExt cx="990600" cy="899357"/>
          </a:xfrm>
        </p:grpSpPr>
        <p:sp>
          <p:nvSpPr>
            <p:cNvPr id="29" name="Rounded Rectangle 28"/>
            <p:cNvSpPr/>
            <p:nvPr/>
          </p:nvSpPr>
          <p:spPr>
            <a:xfrm>
              <a:off x="4200112" y="2138327"/>
              <a:ext cx="990600" cy="444500"/>
            </a:xfrm>
            <a:prstGeom prst="round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FF0000"/>
                  </a:solidFill>
                </a:rPr>
                <a:t>ANTIGEN window</a:t>
              </a:r>
            </a:p>
          </p:txBody>
        </p:sp>
        <p:cxnSp>
          <p:nvCxnSpPr>
            <p:cNvPr id="33" name="Straight Arrow Connector 32"/>
            <p:cNvCxnSpPr>
              <a:stCxn id="29" idx="2"/>
            </p:cNvCxnSpPr>
            <p:nvPr/>
          </p:nvCxnSpPr>
          <p:spPr>
            <a:xfrm>
              <a:off x="4695412" y="2582827"/>
              <a:ext cx="12700" cy="4548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4784312" y="3352800"/>
            <a:ext cx="1845088" cy="806491"/>
            <a:chOff x="4784312" y="3352800"/>
            <a:chExt cx="1845088" cy="806491"/>
          </a:xfrm>
        </p:grpSpPr>
        <p:sp>
          <p:nvSpPr>
            <p:cNvPr id="18" name="Rounded Rectangle 17"/>
            <p:cNvSpPr/>
            <p:nvPr/>
          </p:nvSpPr>
          <p:spPr>
            <a:xfrm>
              <a:off x="4953380" y="3822782"/>
              <a:ext cx="1676020" cy="336509"/>
            </a:xfrm>
            <a:prstGeom prst="round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en-US" sz="1400" dirty="0"/>
                <a:t>Immobilized </a:t>
              </a:r>
              <a:r>
                <a:rPr lang="en-US" sz="1400" dirty="0" err="1"/>
                <a:t>avidin</a:t>
              </a:r>
              <a:r>
                <a:rPr lang="en-US" sz="1400" dirty="0"/>
                <a:t> </a:t>
              </a:r>
            </a:p>
          </p:txBody>
        </p:sp>
        <p:cxnSp>
          <p:nvCxnSpPr>
            <p:cNvPr id="20" name="Straight Arrow Connector 19"/>
            <p:cNvCxnSpPr>
              <a:stCxn id="18" idx="0"/>
            </p:cNvCxnSpPr>
            <p:nvPr/>
          </p:nvCxnSpPr>
          <p:spPr>
            <a:xfrm flipH="1" flipV="1">
              <a:off x="4784312" y="3352800"/>
              <a:ext cx="1007078" cy="4699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3269424" y="3352801"/>
            <a:ext cx="1607376" cy="1473323"/>
            <a:chOff x="3269424" y="3352801"/>
            <a:chExt cx="1607376" cy="1473323"/>
          </a:xfrm>
        </p:grpSpPr>
        <p:sp>
          <p:nvSpPr>
            <p:cNvPr id="17" name="Rounded Rectangle 16"/>
            <p:cNvSpPr/>
            <p:nvPr/>
          </p:nvSpPr>
          <p:spPr>
            <a:xfrm>
              <a:off x="3269424" y="3822783"/>
              <a:ext cx="1607376" cy="1003341"/>
            </a:xfrm>
            <a:prstGeom prst="round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en-US" sz="1200" dirty="0"/>
                <a:t>Immobilized HIV-1/ HIV-1 group O antigens and synthetic HIV-1/HIV-2 peptides</a:t>
              </a:r>
            </a:p>
          </p:txBody>
        </p:sp>
        <p:cxnSp>
          <p:nvCxnSpPr>
            <p:cNvPr id="21" name="Straight Arrow Connector 20"/>
            <p:cNvCxnSpPr>
              <a:stCxn id="17" idx="0"/>
            </p:cNvCxnSpPr>
            <p:nvPr/>
          </p:nvCxnSpPr>
          <p:spPr>
            <a:xfrm flipH="1" flipV="1">
              <a:off x="4026868" y="3352801"/>
              <a:ext cx="46244" cy="4699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2215467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TASKPANEKEY" val="61d8a3e7-4184-4e7d-9c93-462baf318fb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Fals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4_Quadrant">
  <a:themeElements>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9900"/>
        </a:lt2>
        <a:accent1>
          <a:srgbClr val="800080"/>
        </a:accent1>
        <a:accent2>
          <a:srgbClr val="999966"/>
        </a:accent2>
        <a:accent3>
          <a:srgbClr val="FFFFFF"/>
        </a:accent3>
        <a:accent4>
          <a:srgbClr val="000000"/>
        </a:accent4>
        <a:accent5>
          <a:srgbClr val="C0AAC0"/>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iningType xmlns="EE46082F-C198-4CB5-9620-9A849056120C">Study Specific</TrainingType>
    <Day xmlns="EE46082F-C198-4CB5-9620-9A849056120C" xsi:nil="true"/>
    <Status xmlns="ee46082f-c198-4cb5-9620-9a849056120c">Final</Status>
    <DocType xmlns="EE46082F-C198-4CB5-9620-9A849056120C"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42BCD7002D0A448BEE7732B5A98971A" ma:contentTypeVersion="3" ma:contentTypeDescription="Create a new document." ma:contentTypeScope="" ma:versionID="e02ee09830479890d3826c688a0a3fef">
  <xsd:schema xmlns:xsd="http://www.w3.org/2001/XMLSchema" xmlns:xs="http://www.w3.org/2001/XMLSchema" xmlns:p="http://schemas.microsoft.com/office/2006/metadata/properties" xmlns:ns2="EE46082F-C198-4CB5-9620-9A849056120C" xmlns:ns3="ee46082f-c198-4cb5-9620-9a849056120c" xmlns:ns4="0cdb9d7b-3bdb-4b1c-be50-7737cb6ee7a2" targetNamespace="http://schemas.microsoft.com/office/2006/metadata/properties" ma:root="true" ma:fieldsID="c0bda97d02a2442ba92bddb079402372" ns2:_="" ns3:_="" ns4:_="">
    <xsd:import namespace="EE46082F-C198-4CB5-9620-9A849056120C"/>
    <xsd:import namespace="ee46082f-c198-4cb5-9620-9a849056120c"/>
    <xsd:import namespace="0cdb9d7b-3bdb-4b1c-be50-7737cb6ee7a2"/>
    <xsd:element name="properties">
      <xsd:complexType>
        <xsd:sequence>
          <xsd:element name="documentManagement">
            <xsd:complexType>
              <xsd:all>
                <xsd:element ref="ns2:TrainingType" minOccurs="0"/>
                <xsd:element ref="ns2:DocType" minOccurs="0"/>
                <xsd:element ref="ns2:Day" minOccurs="0"/>
                <xsd:element ref="ns3:Statu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46082F-C198-4CB5-9620-9A849056120C" elementFormDefault="qualified">
    <xsd:import namespace="http://schemas.microsoft.com/office/2006/documentManagement/types"/>
    <xsd:import namespace="http://schemas.microsoft.com/office/infopath/2007/PartnerControls"/>
    <xsd:element name="TrainingType" ma:index="8" nillable="true" ma:displayName="TrainingType" ma:format="Dropdown" ma:internalName="TrainingType">
      <xsd:simpleType>
        <xsd:restriction base="dms:Choice">
          <xsd:enumeration value="Study Specific"/>
          <xsd:enumeration value="Refresher"/>
          <xsd:enumeration value="Other"/>
        </xsd:restriction>
      </xsd:simpleType>
    </xsd:element>
    <xsd:element name="DocType" ma:index="9" nillable="true" ma:displayName="DocType" ma:format="Dropdown" ma:internalName="DocType">
      <xsd:simpleType>
        <xsd:restriction base="dms:Choice">
          <xsd:enumeration value="Agenda"/>
          <xsd:enumeration value="Evaluations"/>
          <xsd:enumeration value="Presentations"/>
          <xsd:enumeration value="Logistics"/>
          <xsd:enumeration value="Handouts/Scenario"/>
          <xsd:enumeration value="Report"/>
          <xsd:enumeration value="Other"/>
        </xsd:restriction>
      </xsd:simpleType>
    </xsd:element>
    <xsd:element name="Day" ma:index="10" nillable="true" ma:displayName="Day" ma:internalName="Da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46082f-c198-4cb5-9620-9a849056120c" elementFormDefault="qualified">
    <xsd:import namespace="http://schemas.microsoft.com/office/2006/documentManagement/types"/>
    <xsd:import namespace="http://schemas.microsoft.com/office/infopath/2007/PartnerControls"/>
    <xsd:element name="Status" ma:index="11" nillable="true" ma:displayName="Status" ma:format="Dropdown" ma:internalName="Status">
      <xsd:simpleType>
        <xsd:restriction base="dms:Choice">
          <xsd:enumeration value="Draft"/>
          <xsd:enumeration value="Archive"/>
          <xsd:enumeration value="Final"/>
        </xsd:restriction>
      </xsd:simpleType>
    </xsd:element>
  </xsd:schema>
  <xsd:schema xmlns:xsd="http://www.w3.org/2001/XMLSchema" xmlns:xs="http://www.w3.org/2001/XMLSchema" xmlns:dms="http://schemas.microsoft.com/office/2006/documentManagement/types" xmlns:pc="http://schemas.microsoft.com/office/infopath/2007/PartnerControls" targetNamespace="0cdb9d7b-3bdb-4b1c-be50-7737cb6ee7a2"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C490C5-D899-4749-831F-7E91104EFC0E}">
  <ds:schemaRefs>
    <ds:schemaRef ds:uri="http://schemas.microsoft.com/office/2006/metadata/customXsn"/>
  </ds:schemaRefs>
</ds:datastoreItem>
</file>

<file path=customXml/itemProps2.xml><?xml version="1.0" encoding="utf-8"?>
<ds:datastoreItem xmlns:ds="http://schemas.openxmlformats.org/officeDocument/2006/customXml" ds:itemID="{3F650C91-060F-4D49-9714-E6F1AA39FD22}">
  <ds:schemaRefs>
    <ds:schemaRef ds:uri="http://schemas.microsoft.com/sharepoint/v3/contenttype/forms"/>
  </ds:schemaRefs>
</ds:datastoreItem>
</file>

<file path=customXml/itemProps3.xml><?xml version="1.0" encoding="utf-8"?>
<ds:datastoreItem xmlns:ds="http://schemas.openxmlformats.org/officeDocument/2006/customXml" ds:itemID="{1D010F69-FB4E-4275-9CB2-2FE2B2E5686F}">
  <ds:schemaRefs>
    <ds:schemaRef ds:uri="http://schemas.microsoft.com/office/infopath/2007/PartnerControls"/>
    <ds:schemaRef ds:uri="ee46082f-c198-4cb5-9620-9a849056120c"/>
    <ds:schemaRef ds:uri="EE46082F-C198-4CB5-9620-9A849056120C"/>
    <ds:schemaRef ds:uri="http://purl.org/dc/elements/1.1/"/>
    <ds:schemaRef ds:uri="http://schemas.microsoft.com/office/2006/documentManagement/types"/>
    <ds:schemaRef ds:uri="http://purl.org/dc/terms/"/>
    <ds:schemaRef ds:uri="http://purl.org/dc/dcmitype/"/>
    <ds:schemaRef ds:uri="0cdb9d7b-3bdb-4b1c-be50-7737cb6ee7a2"/>
    <ds:schemaRef ds:uri="http://www.w3.org/XML/1998/namespace"/>
    <ds:schemaRef ds:uri="http://schemas.openxmlformats.org/package/2006/metadata/core-properties"/>
    <ds:schemaRef ds:uri="http://schemas.microsoft.com/office/2006/metadata/properties"/>
  </ds:schemaRefs>
</ds:datastoreItem>
</file>

<file path=customXml/itemProps4.xml><?xml version="1.0" encoding="utf-8"?>
<ds:datastoreItem xmlns:ds="http://schemas.openxmlformats.org/officeDocument/2006/customXml" ds:itemID="{F9A3C3CC-747A-4B45-B681-326FADDF76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46082F-C198-4CB5-9620-9A849056120C"/>
    <ds:schemaRef ds:uri="ee46082f-c198-4cb5-9620-9a849056120c"/>
    <ds:schemaRef ds:uri="0cdb9d7b-3bdb-4b1c-be50-7737cb6ee7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6724</TotalTime>
  <Words>1619</Words>
  <Application>Microsoft Office PowerPoint</Application>
  <PresentationFormat>On-screen Show (4:3)</PresentationFormat>
  <Paragraphs>258</Paragraphs>
  <Slides>50</Slides>
  <Notes>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50</vt:i4>
      </vt:variant>
    </vt:vector>
  </HeadingPairs>
  <TitlesOfParts>
    <vt:vector size="62" baseType="lpstr">
      <vt:lpstr>Arial</vt:lpstr>
      <vt:lpstr>Calibri</vt:lpstr>
      <vt:lpstr>Candara</vt:lpstr>
      <vt:lpstr>Cooper Black</vt:lpstr>
      <vt:lpstr>Segoe Script</vt:lpstr>
      <vt:lpstr>Stencil</vt:lpstr>
      <vt:lpstr>Times New Roman</vt:lpstr>
      <vt:lpstr>Wingdings</vt:lpstr>
      <vt:lpstr>4_Quadrant</vt:lpstr>
      <vt:lpstr>2_Office Theme</vt:lpstr>
      <vt:lpstr>3_Office Theme</vt:lpstr>
      <vt:lpstr>Office Theme</vt:lpstr>
      <vt:lpstr>MTN-025 (HOPE) Training Laboratory: HIV Testing</vt:lpstr>
      <vt:lpstr>Overview</vt:lpstr>
      <vt:lpstr>MTN-025 Testing Algorithm Screening/Enrollment</vt:lpstr>
      <vt:lpstr>MTN-025 Testing Algorithm Study Visits/Endpoint</vt:lpstr>
      <vt:lpstr>PART I. New HIV Rapid and Confirmatory Tests</vt:lpstr>
      <vt:lpstr>Fourth Generation Rapid Tests</vt:lpstr>
      <vt:lpstr>Detection of HIV Infection with Current Tests</vt:lpstr>
      <vt:lpstr>3rd and 4th Generation HIV Tests</vt:lpstr>
      <vt:lpstr>Alere HIV Combo 4th gen. Rapid Test</vt:lpstr>
      <vt:lpstr>4th Generation Rapid Test Kits</vt:lpstr>
      <vt:lpstr>4th Generation Rapid Test Kits</vt:lpstr>
      <vt:lpstr>4th Generation Rapid Test Kits</vt:lpstr>
      <vt:lpstr>4th Generation Rapid Test Kits</vt:lpstr>
      <vt:lpstr>4th Generation Rapid Test Kits</vt:lpstr>
      <vt:lpstr>HIV Combo Results Interpretation</vt:lpstr>
      <vt:lpstr>Ag or Ab Band</vt:lpstr>
      <vt:lpstr>Faint Bands</vt:lpstr>
      <vt:lpstr>Discordant Rapids</vt:lpstr>
      <vt:lpstr>Geenius Confirmatory Test</vt:lpstr>
      <vt:lpstr>Geenius Confirmatory Assay</vt:lpstr>
      <vt:lpstr>Geenius Patient Report and Data</vt:lpstr>
      <vt:lpstr>Geenius Result Possibilities</vt:lpstr>
      <vt:lpstr>Geenius Reader Issues</vt:lpstr>
      <vt:lpstr>HIV-2 Results</vt:lpstr>
      <vt:lpstr>HIV Combo and Geenius Discordant result</vt:lpstr>
      <vt:lpstr>PART II. HOPE HIV Screening and Follow-Up Algorithms</vt:lpstr>
      <vt:lpstr>MTN-025 Testing Algorithm Screening/Enrollment</vt:lpstr>
      <vt:lpstr>Screening/Enrollment</vt:lpstr>
      <vt:lpstr>Screening/Enrollment</vt:lpstr>
      <vt:lpstr>Special Circumstances</vt:lpstr>
      <vt:lpstr>MTN-025 Testing Algorithm Study Visits/Endpoint</vt:lpstr>
      <vt:lpstr>Testing Algorithm Differences Study Visits/Endpoint</vt:lpstr>
      <vt:lpstr>Follow-Up</vt:lpstr>
      <vt:lpstr>Follow-Up</vt:lpstr>
      <vt:lpstr>Follow-Up</vt:lpstr>
      <vt:lpstr>Follow-Up</vt:lpstr>
      <vt:lpstr>Confirmatory Testing</vt:lpstr>
      <vt:lpstr>Confirmatory Testing</vt:lpstr>
      <vt:lpstr>Repeat Testing</vt:lpstr>
      <vt:lpstr>No more DNA testing?</vt:lpstr>
      <vt:lpstr>Acute Infection</vt:lpstr>
      <vt:lpstr>PART III. HIV Testing Notification and Query Form</vt:lpstr>
      <vt:lpstr>MTN HIV Testing Notification and Query Form</vt:lpstr>
      <vt:lpstr>When to Use the Query Form</vt:lpstr>
      <vt:lpstr>New Features</vt:lpstr>
      <vt:lpstr>New Features</vt:lpstr>
      <vt:lpstr>New Features</vt:lpstr>
      <vt:lpstr>New Features</vt:lpstr>
      <vt:lpstr>Send Query Form to MTN LC</vt:lpstr>
      <vt:lpstr>References</vt:lpstr>
    </vt:vector>
  </TitlesOfParts>
  <Company>MTN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Microbicides 2008</dc:title>
  <dc:creator>rullcm</dc:creator>
  <cp:lastModifiedBy>Parikh, Urvi M</cp:lastModifiedBy>
  <cp:revision>374</cp:revision>
  <cp:lastPrinted>2014-09-26T13:04:48Z</cp:lastPrinted>
  <dcterms:created xsi:type="dcterms:W3CDTF">2008-01-29T12:38:48Z</dcterms:created>
  <dcterms:modified xsi:type="dcterms:W3CDTF">2016-07-12T14:52:15Z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0x010100A42BCD7002D0A448BEE7732B5A98971A</vt:lpwstr>
  </property>
</Properties>
</file>